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3"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FA2F-4878-4827-97F1-6B620F7231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385E4B-7438-45A8-A4D1-687971A28A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B8852-07C0-4DED-AA3B-CBC296BADE11}"/>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F46A50EA-5633-4B50-8167-B41F0342E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9CD98-0344-4B17-A056-6CC43480D7E7}"/>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13336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74AAC-F495-4E4F-A562-1E4E99F03B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572D16-52F6-473D-886E-FEEAACD00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423CE-970C-4856-AEA9-8C69C41CAF86}"/>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FF785165-6779-4F11-8BE5-8B8486E9B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4149C-0435-4ABB-9823-993141E74005}"/>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7641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749B1-BD09-42B2-AC3B-B42F4BC45A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A576E4-8539-4DDD-A437-5F654945DB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D7DF7-AA89-44B4-8D66-3904CED574DE}"/>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25EC662B-BEC5-46E5-B47A-0E8FE654F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D05C1-04D8-459C-944F-428DADE972DB}"/>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54580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31777-E8D4-4781-BBD7-76597AA27B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D3D5CA-2061-40A5-89B5-B336F53003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221881-4FE2-4755-9A6B-C7110C322358}"/>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7CB00E5E-4A1F-45F6-80C7-F8A217500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202BF-B99C-4AC3-AF33-CF971CD835F4}"/>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22854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06F5-5900-47D3-B716-1E6D6EDD0A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7FB0C9-9377-46F2-BA43-667B98995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6D65D4-D378-47E2-B26A-3C0030F2A8E8}"/>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F18D5447-02E3-4860-9D28-42228652F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CFDCA-FA63-45A3-AF6C-F86FE7E86121}"/>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55251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E2BF5-3F38-41FA-AEF9-66561A7E1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26C3C-14B8-4B95-8577-55AB8AF47E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63C40B-A19E-48AC-8A84-C48B248ED2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000CEB-747D-4DF8-8DE7-0F6A7AF97BEB}"/>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6" name="Footer Placeholder 5">
            <a:extLst>
              <a:ext uri="{FF2B5EF4-FFF2-40B4-BE49-F238E27FC236}">
                <a16:creationId xmlns:a16="http://schemas.microsoft.com/office/drawing/2014/main" id="{32A4072C-140F-4756-A6CA-1E7B7D364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E8A7B0-B6BD-4E9A-A9D0-58FC6B914180}"/>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122432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B740D-F42B-42A5-818A-FA4EE638A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97D4E7-3BC2-43F1-89E9-CF6C3199C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727B61-9FBE-4156-AD8D-9AB090446D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81F85-AFA3-4AE2-AD74-844C9D329F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41CD84-4997-4B93-BA20-EAE68810A3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05716F-E931-4D2C-AF90-E52D26A4B7D9}"/>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8" name="Footer Placeholder 7">
            <a:extLst>
              <a:ext uri="{FF2B5EF4-FFF2-40B4-BE49-F238E27FC236}">
                <a16:creationId xmlns:a16="http://schemas.microsoft.com/office/drawing/2014/main" id="{6F0E9727-C3E4-4D73-82E0-6CE7B54CD3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02439C-52A0-4D8C-866E-0385C4254078}"/>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5439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7EE29-3161-4590-9770-CB8EE13CA7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FDF054-73E2-47BD-B982-566637EE7D66}"/>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4" name="Footer Placeholder 3">
            <a:extLst>
              <a:ext uri="{FF2B5EF4-FFF2-40B4-BE49-F238E27FC236}">
                <a16:creationId xmlns:a16="http://schemas.microsoft.com/office/drawing/2014/main" id="{B51F68A6-BCE6-4FC5-93DC-A8A0E2AF45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DD24A4-BA04-4EF5-8CC6-C363A05852BE}"/>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161518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2E9285-67F9-4099-BF37-CA347B025686}"/>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3" name="Footer Placeholder 2">
            <a:extLst>
              <a:ext uri="{FF2B5EF4-FFF2-40B4-BE49-F238E27FC236}">
                <a16:creationId xmlns:a16="http://schemas.microsoft.com/office/drawing/2014/main" id="{5CAF26C2-1ED8-464C-8782-FE0E6BC197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FBB0F5-98B9-4F63-BB8A-A6E68ABE268C}"/>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70052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B4F35-0A86-44C0-924A-565004C830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C6B108-8EFE-4612-918F-4CCCAFF81C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46990C-5A4C-4FFE-8CCC-28CB4C478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E954A8-AF32-4081-A3CA-A92355C38A0E}"/>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6" name="Footer Placeholder 5">
            <a:extLst>
              <a:ext uri="{FF2B5EF4-FFF2-40B4-BE49-F238E27FC236}">
                <a16:creationId xmlns:a16="http://schemas.microsoft.com/office/drawing/2014/main" id="{025D19BD-4050-4C26-929A-4564479FF6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A15F0-9913-4868-94E8-0E5376F6BEDB}"/>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382399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E1AE-F19D-47F6-9FD9-56B8B631F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292DD5-EB69-41CC-929C-F4CE72CF70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E0566C-A388-493B-A468-0DA53A769C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9A847A-C392-49FF-8ECD-408E27D0F02E}"/>
              </a:ext>
            </a:extLst>
          </p:cNvPr>
          <p:cNvSpPr>
            <a:spLocks noGrp="1"/>
          </p:cNvSpPr>
          <p:nvPr>
            <p:ph type="dt" sz="half" idx="10"/>
          </p:nvPr>
        </p:nvSpPr>
        <p:spPr/>
        <p:txBody>
          <a:bodyPr/>
          <a:lstStyle/>
          <a:p>
            <a:fld id="{B98F8353-C5D0-4CD3-AC6C-0F9951685808}" type="datetimeFigureOut">
              <a:rPr lang="en-US" smtClean="0"/>
              <a:t>3/20/2020</a:t>
            </a:fld>
            <a:endParaRPr lang="en-US"/>
          </a:p>
        </p:txBody>
      </p:sp>
      <p:sp>
        <p:nvSpPr>
          <p:cNvPr id="6" name="Footer Placeholder 5">
            <a:extLst>
              <a:ext uri="{FF2B5EF4-FFF2-40B4-BE49-F238E27FC236}">
                <a16:creationId xmlns:a16="http://schemas.microsoft.com/office/drawing/2014/main" id="{893B9E3F-4837-4F63-BF9A-E061B0F183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6B32EB-B73B-4A1D-96FC-BFCA9F2DB54B}"/>
              </a:ext>
            </a:extLst>
          </p:cNvPr>
          <p:cNvSpPr>
            <a:spLocks noGrp="1"/>
          </p:cNvSpPr>
          <p:nvPr>
            <p:ph type="sldNum" sz="quarter" idx="12"/>
          </p:nvPr>
        </p:nvSpPr>
        <p:spPr/>
        <p:txBody>
          <a:bodyPr/>
          <a:lstStyle/>
          <a:p>
            <a:fld id="{361ADB6A-4937-4B94-82CE-EE051FC09AF6}" type="slidenum">
              <a:rPr lang="en-US" smtClean="0"/>
              <a:t>‹#›</a:t>
            </a:fld>
            <a:endParaRPr lang="en-US"/>
          </a:p>
        </p:txBody>
      </p:sp>
    </p:spTree>
    <p:extLst>
      <p:ext uri="{BB962C8B-B14F-4D97-AF65-F5344CB8AC3E}">
        <p14:creationId xmlns:p14="http://schemas.microsoft.com/office/powerpoint/2010/main" val="275877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BB5D23-F6A3-4991-8302-DD921EEE8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E97CCF-F65C-4B46-B867-06C17B9A7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23D7C-9C7B-49B2-9EF6-0FD8642105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F8353-C5D0-4CD3-AC6C-0F9951685808}" type="datetimeFigureOut">
              <a:rPr lang="en-US" smtClean="0"/>
              <a:t>3/20/2020</a:t>
            </a:fld>
            <a:endParaRPr lang="en-US"/>
          </a:p>
        </p:txBody>
      </p:sp>
      <p:sp>
        <p:nvSpPr>
          <p:cNvPr id="5" name="Footer Placeholder 4">
            <a:extLst>
              <a:ext uri="{FF2B5EF4-FFF2-40B4-BE49-F238E27FC236}">
                <a16:creationId xmlns:a16="http://schemas.microsoft.com/office/drawing/2014/main" id="{68BDC837-0CDD-4ADB-981E-DB9EA9582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4FF68B-6BA8-4BE9-8B67-BEBC766733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ADB6A-4937-4B94-82CE-EE051FC09AF6}" type="slidenum">
              <a:rPr lang="en-US" smtClean="0"/>
              <a:t>‹#›</a:t>
            </a:fld>
            <a:endParaRPr lang="en-US"/>
          </a:p>
        </p:txBody>
      </p:sp>
    </p:spTree>
    <p:extLst>
      <p:ext uri="{BB962C8B-B14F-4D97-AF65-F5344CB8AC3E}">
        <p14:creationId xmlns:p14="http://schemas.microsoft.com/office/powerpoint/2010/main" val="791670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2AAA-5A41-49B3-9896-874FABFA207B}"/>
              </a:ext>
            </a:extLst>
          </p:cNvPr>
          <p:cNvSpPr>
            <a:spLocks noGrp="1"/>
          </p:cNvSpPr>
          <p:nvPr>
            <p:ph type="ctrTitle"/>
          </p:nvPr>
        </p:nvSpPr>
        <p:spPr/>
        <p:txBody>
          <a:bodyPr/>
          <a:lstStyle/>
          <a:p>
            <a:r>
              <a:rPr lang="en-US" dirty="0"/>
              <a:t>Chapter 18</a:t>
            </a:r>
          </a:p>
        </p:txBody>
      </p:sp>
      <p:sp>
        <p:nvSpPr>
          <p:cNvPr id="3" name="Subtitle 2">
            <a:extLst>
              <a:ext uri="{FF2B5EF4-FFF2-40B4-BE49-F238E27FC236}">
                <a16:creationId xmlns:a16="http://schemas.microsoft.com/office/drawing/2014/main" id="{9187DFD1-7BAE-441F-8513-62FDE4F99BA2}"/>
              </a:ext>
            </a:extLst>
          </p:cNvPr>
          <p:cNvSpPr>
            <a:spLocks noGrp="1"/>
          </p:cNvSpPr>
          <p:nvPr>
            <p:ph type="subTitle" idx="1"/>
          </p:nvPr>
        </p:nvSpPr>
        <p:spPr/>
        <p:txBody>
          <a:bodyPr/>
          <a:lstStyle/>
          <a:p>
            <a:r>
              <a:rPr lang="en-US" dirty="0"/>
              <a:t>Using Verbs Correctly</a:t>
            </a:r>
          </a:p>
        </p:txBody>
      </p:sp>
    </p:spTree>
    <p:extLst>
      <p:ext uri="{BB962C8B-B14F-4D97-AF65-F5344CB8AC3E}">
        <p14:creationId xmlns:p14="http://schemas.microsoft.com/office/powerpoint/2010/main" val="166754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3D66-52E0-4594-A241-1239DC93D1E4}"/>
              </a:ext>
            </a:extLst>
          </p:cNvPr>
          <p:cNvSpPr>
            <a:spLocks noGrp="1"/>
          </p:cNvSpPr>
          <p:nvPr>
            <p:ph type="title"/>
          </p:nvPr>
        </p:nvSpPr>
        <p:spPr/>
        <p:txBody>
          <a:bodyPr/>
          <a:lstStyle/>
          <a:p>
            <a:r>
              <a:rPr lang="en-US" dirty="0"/>
              <a:t>Your answers—Page 577-579</a:t>
            </a:r>
          </a:p>
        </p:txBody>
      </p:sp>
      <p:sp>
        <p:nvSpPr>
          <p:cNvPr id="3" name="Content Placeholder 2">
            <a:extLst>
              <a:ext uri="{FF2B5EF4-FFF2-40B4-BE49-F238E27FC236}">
                <a16:creationId xmlns:a16="http://schemas.microsoft.com/office/drawing/2014/main" id="{9CD8209B-3F42-4031-B831-BCC771CCA014}"/>
              </a:ext>
            </a:extLst>
          </p:cNvPr>
          <p:cNvSpPr>
            <a:spLocks noGrp="1"/>
          </p:cNvSpPr>
          <p:nvPr>
            <p:ph idx="1"/>
          </p:nvPr>
        </p:nvSpPr>
        <p:spPr>
          <a:xfrm>
            <a:off x="838200" y="1349829"/>
            <a:ext cx="10515600" cy="4827134"/>
          </a:xfrm>
        </p:spPr>
        <p:txBody>
          <a:bodyPr/>
          <a:lstStyle/>
          <a:p>
            <a:r>
              <a:rPr lang="en-US" dirty="0"/>
              <a:t>Bend—is bending—bent—have bent</a:t>
            </a:r>
          </a:p>
          <a:p>
            <a:r>
              <a:rPr lang="en-US" dirty="0"/>
              <a:t>Send—am sending—sent—has sent</a:t>
            </a:r>
          </a:p>
          <a:p>
            <a:r>
              <a:rPr lang="en-US" dirty="0"/>
              <a:t>Catch—are catching—caught—had caught</a:t>
            </a:r>
          </a:p>
          <a:p>
            <a:r>
              <a:rPr lang="en-US" dirty="0"/>
              <a:t>Sing—is singing—sang—have sung</a:t>
            </a:r>
          </a:p>
          <a:p>
            <a:r>
              <a:rPr lang="en-US" dirty="0"/>
              <a:t>Go—am going—went—has gone</a:t>
            </a:r>
          </a:p>
          <a:p>
            <a:r>
              <a:rPr lang="en-US" dirty="0"/>
              <a:t>Fly—are flying—flew—had flown</a:t>
            </a:r>
          </a:p>
          <a:p>
            <a:r>
              <a:rPr lang="en-US" dirty="0"/>
              <a:t>Set—is setting—set—have set</a:t>
            </a:r>
          </a:p>
          <a:p>
            <a:r>
              <a:rPr lang="en-US" dirty="0"/>
              <a:t>Drink—am drinking—drank—has drunk</a:t>
            </a:r>
          </a:p>
          <a:p>
            <a:r>
              <a:rPr lang="en-US" dirty="0"/>
              <a:t>Cost—are costing—cost—had cost</a:t>
            </a:r>
          </a:p>
          <a:p>
            <a:endParaRPr lang="en-US" dirty="0"/>
          </a:p>
        </p:txBody>
      </p:sp>
    </p:spTree>
    <p:extLst>
      <p:ext uri="{BB962C8B-B14F-4D97-AF65-F5344CB8AC3E}">
        <p14:creationId xmlns:p14="http://schemas.microsoft.com/office/powerpoint/2010/main" val="5318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34920-CFB0-4A82-B2C5-FA8F517319F5}"/>
              </a:ext>
            </a:extLst>
          </p:cNvPr>
          <p:cNvSpPr>
            <a:spLocks noGrp="1"/>
          </p:cNvSpPr>
          <p:nvPr>
            <p:ph type="title"/>
          </p:nvPr>
        </p:nvSpPr>
        <p:spPr/>
        <p:txBody>
          <a:bodyPr/>
          <a:lstStyle/>
          <a:p>
            <a:r>
              <a:rPr lang="en-US" dirty="0"/>
              <a:t>The Six Troublesome Verbs</a:t>
            </a:r>
          </a:p>
        </p:txBody>
      </p:sp>
      <p:sp>
        <p:nvSpPr>
          <p:cNvPr id="3" name="Content Placeholder 2">
            <a:extLst>
              <a:ext uri="{FF2B5EF4-FFF2-40B4-BE49-F238E27FC236}">
                <a16:creationId xmlns:a16="http://schemas.microsoft.com/office/drawing/2014/main" id="{BA3D59AA-14B7-4D1C-A09A-B88760ED3B6E}"/>
              </a:ext>
            </a:extLst>
          </p:cNvPr>
          <p:cNvSpPr>
            <a:spLocks noGrp="1"/>
          </p:cNvSpPr>
          <p:nvPr>
            <p:ph idx="1"/>
          </p:nvPr>
        </p:nvSpPr>
        <p:spPr/>
        <p:txBody>
          <a:bodyPr/>
          <a:lstStyle/>
          <a:p>
            <a:r>
              <a:rPr lang="en-US" dirty="0"/>
              <a:t>Called this name because most people do not know which one to use correctly!  I’d guess, most people guess and are happy when they are right.  There is a really easy way of knowing which is right, but you must first know two things:</a:t>
            </a:r>
          </a:p>
          <a:p>
            <a:r>
              <a:rPr lang="en-US" dirty="0"/>
              <a:t>The difference between “Transitive” and “Intransitive” verbs.  Answer:  Transitive will have a direct object (</a:t>
            </a:r>
            <a:r>
              <a:rPr lang="en-US" dirty="0" err="1"/>
              <a:t>S+V+whom</a:t>
            </a:r>
            <a:r>
              <a:rPr lang="en-US" dirty="0"/>
              <a:t>/</a:t>
            </a:r>
            <a:r>
              <a:rPr lang="en-US" dirty="0" err="1"/>
              <a:t>what+DO</a:t>
            </a:r>
            <a:r>
              <a:rPr lang="en-US" dirty="0"/>
              <a:t>).  Intransitive cannot have a direct object.</a:t>
            </a:r>
          </a:p>
          <a:p>
            <a:r>
              <a:rPr lang="en-US" dirty="0"/>
              <a:t>You must know the principle parts of each verb—not guess—know them and memorize them.</a:t>
            </a:r>
          </a:p>
        </p:txBody>
      </p:sp>
    </p:spTree>
    <p:extLst>
      <p:ext uri="{BB962C8B-B14F-4D97-AF65-F5344CB8AC3E}">
        <p14:creationId xmlns:p14="http://schemas.microsoft.com/office/powerpoint/2010/main" val="97155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6AEF8-1B06-4699-B749-C384464ABA10}"/>
              </a:ext>
            </a:extLst>
          </p:cNvPr>
          <p:cNvSpPr>
            <a:spLocks noGrp="1"/>
          </p:cNvSpPr>
          <p:nvPr>
            <p:ph type="title"/>
          </p:nvPr>
        </p:nvSpPr>
        <p:spPr/>
        <p:txBody>
          <a:bodyPr/>
          <a:lstStyle/>
          <a:p>
            <a:r>
              <a:rPr lang="en-US" dirty="0"/>
              <a:t>Lie vs Lay</a:t>
            </a:r>
          </a:p>
        </p:txBody>
      </p:sp>
      <p:sp>
        <p:nvSpPr>
          <p:cNvPr id="3" name="Content Placeholder 2">
            <a:extLst>
              <a:ext uri="{FF2B5EF4-FFF2-40B4-BE49-F238E27FC236}">
                <a16:creationId xmlns:a16="http://schemas.microsoft.com/office/drawing/2014/main" id="{A4E67A17-DBE4-4980-B11F-CE512DF2108E}"/>
              </a:ext>
            </a:extLst>
          </p:cNvPr>
          <p:cNvSpPr>
            <a:spLocks noGrp="1"/>
          </p:cNvSpPr>
          <p:nvPr>
            <p:ph idx="1"/>
          </p:nvPr>
        </p:nvSpPr>
        <p:spPr/>
        <p:txBody>
          <a:bodyPr/>
          <a:lstStyle/>
          <a:p>
            <a:r>
              <a:rPr lang="en-US" sz="3200" dirty="0"/>
              <a:t>Lie—is lying—lay—has lain</a:t>
            </a:r>
          </a:p>
          <a:p>
            <a:r>
              <a:rPr lang="en-US" sz="3200" dirty="0"/>
              <a:t>Lay—is laying—laid—has laid</a:t>
            </a:r>
          </a:p>
          <a:p>
            <a:endParaRPr lang="en-US" dirty="0"/>
          </a:p>
          <a:p>
            <a:r>
              <a:rPr lang="en-US" dirty="0"/>
              <a:t>In the root form—Lie’s second letter is an “I”—it means intransitive.  All forms of “Lie” are intransitive and will not take a DO.</a:t>
            </a:r>
          </a:p>
          <a:p>
            <a:r>
              <a:rPr lang="en-US" dirty="0"/>
              <a:t>Lay is the winner and is transitive.  All forms of “Lay” will take a DO.</a:t>
            </a:r>
          </a:p>
          <a:p>
            <a:r>
              <a:rPr lang="en-US" dirty="0"/>
              <a:t>Another helpful hint is using replacement words (if the DO is still out of reach for you).  For lie and its forms, replace with the words rest/recline.  For lay and its forms, replace with put/place.</a:t>
            </a:r>
          </a:p>
        </p:txBody>
      </p:sp>
    </p:spTree>
    <p:extLst>
      <p:ext uri="{BB962C8B-B14F-4D97-AF65-F5344CB8AC3E}">
        <p14:creationId xmlns:p14="http://schemas.microsoft.com/office/powerpoint/2010/main" val="641071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CA8F-6BB8-4049-9937-4EAFF34220A4}"/>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52BC2AAA-273D-41D4-99D8-E1BA3142F761}"/>
              </a:ext>
            </a:extLst>
          </p:cNvPr>
          <p:cNvSpPr>
            <a:spLocks noGrp="1"/>
          </p:cNvSpPr>
          <p:nvPr>
            <p:ph idx="1"/>
          </p:nvPr>
        </p:nvSpPr>
        <p:spPr>
          <a:xfrm>
            <a:off x="838200" y="1276350"/>
            <a:ext cx="10515600" cy="4900613"/>
          </a:xfrm>
        </p:spPr>
        <p:txBody>
          <a:bodyPr/>
          <a:lstStyle/>
          <a:p>
            <a:r>
              <a:rPr lang="en-US" dirty="0"/>
              <a:t>The packages (are lying/ are laying) here.</a:t>
            </a:r>
          </a:p>
          <a:p>
            <a:r>
              <a:rPr lang="en-US" dirty="0"/>
              <a:t>For those who use the DO formula:  We know the verb, just not sure which one, so find the subject:  Who or what are lying or laying?  Packages.  Packages are lying or laying who/what?  Do not answer with here---here tells you where—here is triple A (always an adverb).  That means that we do not have a DO—the answer has to be are lying.</a:t>
            </a:r>
          </a:p>
          <a:p>
            <a:r>
              <a:rPr lang="en-US" dirty="0"/>
              <a:t>The other way:  The packages are resting here or the packages are putting here?</a:t>
            </a:r>
          </a:p>
          <a:p>
            <a:pPr lvl="1"/>
            <a:r>
              <a:rPr lang="en-US" dirty="0"/>
              <a:t>Resting sounds better—answer is are lying</a:t>
            </a:r>
          </a:p>
        </p:txBody>
      </p:sp>
    </p:spTree>
    <p:extLst>
      <p:ext uri="{BB962C8B-B14F-4D97-AF65-F5344CB8AC3E}">
        <p14:creationId xmlns:p14="http://schemas.microsoft.com/office/powerpoint/2010/main" val="675979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2B75-BBBB-4E79-8D24-8F3C752E468D}"/>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BCE40A61-ECEC-46B9-9975-4C2E8E2BB801}"/>
              </a:ext>
            </a:extLst>
          </p:cNvPr>
          <p:cNvSpPr>
            <a:spLocks noGrp="1"/>
          </p:cNvSpPr>
          <p:nvPr>
            <p:ph idx="1"/>
          </p:nvPr>
        </p:nvSpPr>
        <p:spPr/>
        <p:txBody>
          <a:bodyPr/>
          <a:lstStyle/>
          <a:p>
            <a:pPr marL="0" indent="0">
              <a:buNone/>
            </a:pPr>
            <a:r>
              <a:rPr lang="en-US" dirty="0"/>
              <a:t>In his speech, Lee lay/laid the responsibility for change at the feet of society.</a:t>
            </a:r>
          </a:p>
          <a:p>
            <a:pPr marL="0" indent="0">
              <a:buNone/>
            </a:pPr>
            <a:r>
              <a:rPr lang="en-US" dirty="0"/>
              <a:t>	Who/What lay or laid?  Lee.  Lee lay/laid what?  Responsibility.  Responsibility is a direct object.  The verb has to be laid.</a:t>
            </a:r>
          </a:p>
          <a:p>
            <a:pPr marL="0" indent="0">
              <a:buNone/>
            </a:pPr>
            <a:endParaRPr lang="en-US" dirty="0"/>
          </a:p>
          <a:p>
            <a:pPr marL="0" indent="0">
              <a:buNone/>
            </a:pPr>
            <a:r>
              <a:rPr lang="en-US" dirty="0"/>
              <a:t>	In his speech, Lee rested or reclined the responsibility at the feet of society.</a:t>
            </a:r>
          </a:p>
          <a:p>
            <a:pPr marL="0" indent="0">
              <a:buNone/>
            </a:pPr>
            <a:r>
              <a:rPr lang="en-US" dirty="0"/>
              <a:t>	In his speech, Lee put the responsibility at the feet of society.</a:t>
            </a:r>
          </a:p>
          <a:p>
            <a:pPr marL="0" indent="0">
              <a:buNone/>
            </a:pPr>
            <a:r>
              <a:rPr lang="en-US" dirty="0"/>
              <a:t>Which sounds better?</a:t>
            </a:r>
          </a:p>
        </p:txBody>
      </p:sp>
    </p:spTree>
    <p:extLst>
      <p:ext uri="{BB962C8B-B14F-4D97-AF65-F5344CB8AC3E}">
        <p14:creationId xmlns:p14="http://schemas.microsoft.com/office/powerpoint/2010/main" val="2823419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C6502-2C4B-4B8E-9583-7001E337C999}"/>
              </a:ext>
            </a:extLst>
          </p:cNvPr>
          <p:cNvSpPr>
            <a:spLocks noGrp="1"/>
          </p:cNvSpPr>
          <p:nvPr>
            <p:ph type="title"/>
          </p:nvPr>
        </p:nvSpPr>
        <p:spPr/>
        <p:txBody>
          <a:bodyPr/>
          <a:lstStyle/>
          <a:p>
            <a:r>
              <a:rPr lang="en-US" dirty="0"/>
              <a:t>Sit vs Set</a:t>
            </a:r>
          </a:p>
        </p:txBody>
      </p:sp>
      <p:sp>
        <p:nvSpPr>
          <p:cNvPr id="3" name="Content Placeholder 2">
            <a:extLst>
              <a:ext uri="{FF2B5EF4-FFF2-40B4-BE49-F238E27FC236}">
                <a16:creationId xmlns:a16="http://schemas.microsoft.com/office/drawing/2014/main" id="{71EE018B-1E4B-42B8-94AB-ED0D99CAD89D}"/>
              </a:ext>
            </a:extLst>
          </p:cNvPr>
          <p:cNvSpPr>
            <a:spLocks noGrp="1"/>
          </p:cNvSpPr>
          <p:nvPr>
            <p:ph idx="1"/>
          </p:nvPr>
        </p:nvSpPr>
        <p:spPr>
          <a:xfrm>
            <a:off x="838200" y="1524000"/>
            <a:ext cx="10515600" cy="4652963"/>
          </a:xfrm>
        </p:spPr>
        <p:txBody>
          <a:bodyPr/>
          <a:lstStyle/>
          <a:p>
            <a:r>
              <a:rPr lang="en-US" dirty="0"/>
              <a:t>Sit—is sitting—sat—has sat</a:t>
            </a:r>
          </a:p>
          <a:p>
            <a:r>
              <a:rPr lang="en-US" dirty="0"/>
              <a:t>Set—is setting—set—has set</a:t>
            </a:r>
          </a:p>
          <a:p>
            <a:endParaRPr lang="en-US" dirty="0"/>
          </a:p>
          <a:p>
            <a:r>
              <a:rPr lang="en-US" dirty="0"/>
              <a:t>In the root form, sit’s second letter is an “I”—yes, it stands for intransitive.  No direct objects taken or given!  </a:t>
            </a:r>
          </a:p>
          <a:p>
            <a:r>
              <a:rPr lang="en-US" dirty="0"/>
              <a:t>Set is the winner; set is transitive.</a:t>
            </a:r>
          </a:p>
          <a:p>
            <a:r>
              <a:rPr lang="en-US" dirty="0"/>
              <a:t>If you like replacement words, sit and all its forms can be replaced with rest/recline.</a:t>
            </a:r>
          </a:p>
          <a:p>
            <a:r>
              <a:rPr lang="en-US" dirty="0"/>
              <a:t>Set and all its forms can be replaced with put.</a:t>
            </a:r>
          </a:p>
        </p:txBody>
      </p:sp>
    </p:spTree>
    <p:extLst>
      <p:ext uri="{BB962C8B-B14F-4D97-AF65-F5344CB8AC3E}">
        <p14:creationId xmlns:p14="http://schemas.microsoft.com/office/powerpoint/2010/main" val="414653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83C0-C6AD-4663-AEEF-0FD7CC5850CB}"/>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D60C98E1-E66F-4B28-BD07-90B4A302061D}"/>
              </a:ext>
            </a:extLst>
          </p:cNvPr>
          <p:cNvSpPr>
            <a:spLocks noGrp="1"/>
          </p:cNvSpPr>
          <p:nvPr>
            <p:ph idx="1"/>
          </p:nvPr>
        </p:nvSpPr>
        <p:spPr/>
        <p:txBody>
          <a:bodyPr/>
          <a:lstStyle/>
          <a:p>
            <a:r>
              <a:rPr lang="en-US" dirty="0"/>
              <a:t>You may sit/set in the chair.</a:t>
            </a:r>
          </a:p>
          <a:p>
            <a:pPr lvl="1"/>
            <a:r>
              <a:rPr lang="en-US" dirty="0"/>
              <a:t>Who/What may sit or set?  You.  You may sit or set whom/what?  No!  In the chair is a prepositional phrase—no DO there.  So, the answer is may sit.</a:t>
            </a:r>
          </a:p>
          <a:p>
            <a:pPr marL="457200" lvl="1" indent="0">
              <a:buNone/>
            </a:pPr>
            <a:endParaRPr lang="en-US" dirty="0"/>
          </a:p>
          <a:p>
            <a:r>
              <a:rPr lang="en-US" dirty="0"/>
              <a:t>Replacement:</a:t>
            </a:r>
          </a:p>
          <a:p>
            <a:pPr lvl="1"/>
            <a:r>
              <a:rPr lang="en-US" dirty="0"/>
              <a:t>You may rest or recline in the chair.</a:t>
            </a:r>
          </a:p>
          <a:p>
            <a:pPr lvl="1"/>
            <a:r>
              <a:rPr lang="en-US" dirty="0"/>
              <a:t>You may put in the chair.</a:t>
            </a:r>
          </a:p>
          <a:p>
            <a:r>
              <a:rPr lang="en-US" dirty="0"/>
              <a:t>Which sounds better?</a:t>
            </a:r>
          </a:p>
          <a:p>
            <a:endParaRPr lang="en-US" dirty="0"/>
          </a:p>
        </p:txBody>
      </p:sp>
    </p:spTree>
    <p:extLst>
      <p:ext uri="{BB962C8B-B14F-4D97-AF65-F5344CB8AC3E}">
        <p14:creationId xmlns:p14="http://schemas.microsoft.com/office/powerpoint/2010/main" val="4063022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B7A0-4667-49F9-AC6B-1F1964434D5E}"/>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BF1F59F4-EEA1-4EED-9F80-3CBC6498EC63}"/>
              </a:ext>
            </a:extLst>
          </p:cNvPr>
          <p:cNvSpPr>
            <a:spLocks noGrp="1"/>
          </p:cNvSpPr>
          <p:nvPr>
            <p:ph idx="1"/>
          </p:nvPr>
        </p:nvSpPr>
        <p:spPr/>
        <p:txBody>
          <a:bodyPr/>
          <a:lstStyle/>
          <a:p>
            <a:r>
              <a:rPr lang="en-US" dirty="0"/>
              <a:t>He had sat/set in the rocker since dusk.</a:t>
            </a:r>
          </a:p>
          <a:p>
            <a:pPr lvl="1"/>
            <a:r>
              <a:rPr lang="en-US" dirty="0"/>
              <a:t>Who had sat or set?  He.  He had sat or set whom/what?  Nothing—prepositional phrases.  No DO--sat</a:t>
            </a:r>
          </a:p>
          <a:p>
            <a:r>
              <a:rPr lang="en-US" dirty="0"/>
              <a:t>Replacement</a:t>
            </a:r>
          </a:p>
          <a:p>
            <a:pPr lvl="1"/>
            <a:r>
              <a:rPr lang="en-US" dirty="0"/>
              <a:t>He had rest or reclined in the rocker since dusk   OR</a:t>
            </a:r>
          </a:p>
          <a:p>
            <a:pPr lvl="1"/>
            <a:r>
              <a:rPr lang="en-US" dirty="0"/>
              <a:t>He had put or placed in the rocker since dusk.</a:t>
            </a:r>
          </a:p>
          <a:p>
            <a:pPr lvl="1"/>
            <a:endParaRPr lang="en-US" dirty="0"/>
          </a:p>
          <a:p>
            <a:r>
              <a:rPr lang="en-US" dirty="0"/>
              <a:t>Which sounds better?</a:t>
            </a:r>
          </a:p>
        </p:txBody>
      </p:sp>
    </p:spTree>
    <p:extLst>
      <p:ext uri="{BB962C8B-B14F-4D97-AF65-F5344CB8AC3E}">
        <p14:creationId xmlns:p14="http://schemas.microsoft.com/office/powerpoint/2010/main" val="3709353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6B1E-2290-4898-9039-512DC83AAA84}"/>
              </a:ext>
            </a:extLst>
          </p:cNvPr>
          <p:cNvSpPr>
            <a:spLocks noGrp="1"/>
          </p:cNvSpPr>
          <p:nvPr>
            <p:ph type="title"/>
          </p:nvPr>
        </p:nvSpPr>
        <p:spPr/>
        <p:txBody>
          <a:bodyPr/>
          <a:lstStyle/>
          <a:p>
            <a:r>
              <a:rPr lang="en-US" dirty="0"/>
              <a:t>Rise vs Raise</a:t>
            </a:r>
          </a:p>
        </p:txBody>
      </p:sp>
      <p:sp>
        <p:nvSpPr>
          <p:cNvPr id="3" name="Content Placeholder 2">
            <a:extLst>
              <a:ext uri="{FF2B5EF4-FFF2-40B4-BE49-F238E27FC236}">
                <a16:creationId xmlns:a16="http://schemas.microsoft.com/office/drawing/2014/main" id="{76BF51D5-2C5A-4F35-9E30-5FBC26C6C73E}"/>
              </a:ext>
            </a:extLst>
          </p:cNvPr>
          <p:cNvSpPr>
            <a:spLocks noGrp="1"/>
          </p:cNvSpPr>
          <p:nvPr>
            <p:ph idx="1"/>
          </p:nvPr>
        </p:nvSpPr>
        <p:spPr/>
        <p:txBody>
          <a:bodyPr>
            <a:normAutofit fontScale="92500" lnSpcReduction="20000"/>
          </a:bodyPr>
          <a:lstStyle/>
          <a:p>
            <a:r>
              <a:rPr lang="en-US" dirty="0"/>
              <a:t>Rise—is rising—rose—has risen</a:t>
            </a:r>
          </a:p>
          <a:p>
            <a:r>
              <a:rPr lang="en-US" dirty="0"/>
              <a:t>Raise—is raising—raised—has raised</a:t>
            </a:r>
          </a:p>
          <a:p>
            <a:endParaRPr lang="en-US" dirty="0"/>
          </a:p>
          <a:p>
            <a:r>
              <a:rPr lang="en-US" dirty="0"/>
              <a:t>In its root form, rise’s second letter is an “</a:t>
            </a:r>
            <a:r>
              <a:rPr lang="en-US" dirty="0" err="1"/>
              <a:t>i</a:t>
            </a:r>
            <a:r>
              <a:rPr lang="en-US" dirty="0"/>
              <a:t>”—I bet you know what is coming?!?!?  The letter “I” stands for intransitive—no DO taken or given in any of the forms.</a:t>
            </a:r>
          </a:p>
          <a:p>
            <a:r>
              <a:rPr lang="en-US" dirty="0"/>
              <a:t>In its root form, raise and all of its forms are transitive—each will take a DO.</a:t>
            </a:r>
          </a:p>
          <a:p>
            <a:r>
              <a:rPr lang="en-US" dirty="0"/>
              <a:t>For replacement, rise and all of its forms can be replaced with to go up or to get up.  Raise and all of its forms can be replaced with to lift or to cause to go up.  Being honest, the replacements don’t always work so well with these two verbs.</a:t>
            </a:r>
          </a:p>
        </p:txBody>
      </p:sp>
    </p:spTree>
    <p:extLst>
      <p:ext uri="{BB962C8B-B14F-4D97-AF65-F5344CB8AC3E}">
        <p14:creationId xmlns:p14="http://schemas.microsoft.com/office/powerpoint/2010/main" val="3834101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AE424-9FFF-4BC7-A09B-4F52F5CA614E}"/>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9F32352B-BEB9-4943-A7ED-1612EB22DA26}"/>
              </a:ext>
            </a:extLst>
          </p:cNvPr>
          <p:cNvSpPr>
            <a:spLocks noGrp="1"/>
          </p:cNvSpPr>
          <p:nvPr>
            <p:ph idx="1"/>
          </p:nvPr>
        </p:nvSpPr>
        <p:spPr/>
        <p:txBody>
          <a:bodyPr/>
          <a:lstStyle/>
          <a:p>
            <a:r>
              <a:rPr lang="en-US" dirty="0"/>
              <a:t>The banner rose/raised in the gust of wind.</a:t>
            </a:r>
          </a:p>
          <a:p>
            <a:pPr lvl="1"/>
            <a:r>
              <a:rPr lang="en-US" dirty="0"/>
              <a:t>Who/What rose or raised?  Banner.  Banner rose or raised whom or what?  Nothing—only prepositional phrases.  Rose is correct</a:t>
            </a:r>
          </a:p>
          <a:p>
            <a:pPr lvl="1"/>
            <a:endParaRPr lang="en-US" dirty="0"/>
          </a:p>
          <a:p>
            <a:r>
              <a:rPr lang="en-US" dirty="0"/>
              <a:t>Replacement</a:t>
            </a:r>
          </a:p>
          <a:p>
            <a:pPr lvl="1"/>
            <a:r>
              <a:rPr lang="en-US" dirty="0"/>
              <a:t>The banner went up in the gust of wind  OR</a:t>
            </a:r>
          </a:p>
          <a:p>
            <a:pPr lvl="1"/>
            <a:r>
              <a:rPr lang="en-US" dirty="0"/>
              <a:t>The banner went up or was caused to go up in the gust of wind?  </a:t>
            </a:r>
          </a:p>
          <a:p>
            <a:pPr lvl="2"/>
            <a:r>
              <a:rPr lang="en-US" dirty="0"/>
              <a:t>Little tougher because they both sound similar.  With raise and all of its forms, something has to cause the lift to occur---a force behind it.  </a:t>
            </a:r>
          </a:p>
          <a:p>
            <a:pPr lvl="1"/>
            <a:r>
              <a:rPr lang="en-US" dirty="0"/>
              <a:t>The replacement method is not the best way to do this one.</a:t>
            </a:r>
          </a:p>
          <a:p>
            <a:endParaRPr lang="en-US" dirty="0"/>
          </a:p>
        </p:txBody>
      </p:sp>
    </p:spTree>
    <p:extLst>
      <p:ext uri="{BB962C8B-B14F-4D97-AF65-F5344CB8AC3E}">
        <p14:creationId xmlns:p14="http://schemas.microsoft.com/office/powerpoint/2010/main" val="26013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9448-C416-4B4D-8F1C-08DA8C96D761}"/>
              </a:ext>
            </a:extLst>
          </p:cNvPr>
          <p:cNvSpPr>
            <a:spLocks noGrp="1"/>
          </p:cNvSpPr>
          <p:nvPr>
            <p:ph type="title"/>
          </p:nvPr>
        </p:nvSpPr>
        <p:spPr/>
        <p:txBody>
          <a:bodyPr/>
          <a:lstStyle/>
          <a:p>
            <a:r>
              <a:rPr lang="en-US" dirty="0"/>
              <a:t>The Principle Parts of Verbs</a:t>
            </a:r>
          </a:p>
        </p:txBody>
      </p:sp>
      <p:sp>
        <p:nvSpPr>
          <p:cNvPr id="3" name="Content Placeholder 2">
            <a:extLst>
              <a:ext uri="{FF2B5EF4-FFF2-40B4-BE49-F238E27FC236}">
                <a16:creationId xmlns:a16="http://schemas.microsoft.com/office/drawing/2014/main" id="{D9E7CD36-FC29-441D-95C8-E702FB943C46}"/>
              </a:ext>
            </a:extLst>
          </p:cNvPr>
          <p:cNvSpPr>
            <a:spLocks noGrp="1"/>
          </p:cNvSpPr>
          <p:nvPr>
            <p:ph idx="1"/>
          </p:nvPr>
        </p:nvSpPr>
        <p:spPr/>
        <p:txBody>
          <a:bodyPr/>
          <a:lstStyle/>
          <a:p>
            <a:r>
              <a:rPr lang="en-US" sz="3200" dirty="0"/>
              <a:t>There are four principle parts of a verb:</a:t>
            </a:r>
          </a:p>
          <a:p>
            <a:pPr lvl="1"/>
            <a:r>
              <a:rPr lang="en-US" sz="3200" dirty="0"/>
              <a:t>Base form (Present Tense/Infinitive form)</a:t>
            </a:r>
          </a:p>
          <a:p>
            <a:pPr lvl="1"/>
            <a:r>
              <a:rPr lang="en-US" sz="3200" dirty="0"/>
              <a:t>Present Participle</a:t>
            </a:r>
          </a:p>
          <a:p>
            <a:pPr lvl="1"/>
            <a:r>
              <a:rPr lang="en-US" sz="3200" dirty="0"/>
              <a:t>Past Tense</a:t>
            </a:r>
          </a:p>
          <a:p>
            <a:pPr lvl="1"/>
            <a:r>
              <a:rPr lang="en-US" sz="3200" dirty="0"/>
              <a:t>Past Participle</a:t>
            </a:r>
          </a:p>
          <a:p>
            <a:pPr marL="457200" lvl="1" indent="0">
              <a:buNone/>
            </a:pPr>
            <a:endParaRPr lang="en-US" dirty="0"/>
          </a:p>
          <a:p>
            <a:pPr marL="457200" lvl="1" indent="0">
              <a:buNone/>
            </a:pPr>
            <a:r>
              <a:rPr lang="en-US" dirty="0"/>
              <a:t>***Present Participle and Past Participle are not tense forms.</a:t>
            </a:r>
          </a:p>
        </p:txBody>
      </p:sp>
    </p:spTree>
    <p:extLst>
      <p:ext uri="{BB962C8B-B14F-4D97-AF65-F5344CB8AC3E}">
        <p14:creationId xmlns:p14="http://schemas.microsoft.com/office/powerpoint/2010/main" val="271669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A249A-20D7-456E-884A-54B214E5224D}"/>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FA0ECCDB-7CB7-4FFD-9FFC-7A5B73796FB3}"/>
              </a:ext>
            </a:extLst>
          </p:cNvPr>
          <p:cNvSpPr>
            <a:spLocks noGrp="1"/>
          </p:cNvSpPr>
          <p:nvPr>
            <p:ph idx="1"/>
          </p:nvPr>
        </p:nvSpPr>
        <p:spPr/>
        <p:txBody>
          <a:bodyPr/>
          <a:lstStyle/>
          <a:p>
            <a:r>
              <a:rPr lang="en-US" dirty="0"/>
              <a:t>The gust of wind rose/raised the banner.</a:t>
            </a:r>
          </a:p>
          <a:p>
            <a:pPr lvl="1"/>
            <a:r>
              <a:rPr lang="en-US" dirty="0"/>
              <a:t>Who/What rose or raised?  Gust.  Gust rose or raised what?  Banner.  Banner is the receiver of the action---raised is the correct answer.</a:t>
            </a:r>
          </a:p>
          <a:p>
            <a:r>
              <a:rPr lang="en-US" dirty="0"/>
              <a:t>Replacement</a:t>
            </a:r>
          </a:p>
          <a:p>
            <a:pPr lvl="1"/>
            <a:r>
              <a:rPr lang="en-US" dirty="0"/>
              <a:t>The gust of wind went up or got up the banner   OR</a:t>
            </a:r>
          </a:p>
          <a:p>
            <a:pPr lvl="1"/>
            <a:r>
              <a:rPr lang="en-US" dirty="0"/>
              <a:t>The gust of wind lifted the banner or caused the banner to go up.</a:t>
            </a:r>
          </a:p>
          <a:p>
            <a:pPr lvl="1"/>
            <a:endParaRPr lang="en-US" dirty="0"/>
          </a:p>
          <a:p>
            <a:pPr lvl="1"/>
            <a:r>
              <a:rPr lang="en-US" dirty="0"/>
              <a:t>Replacement makes more sense this way.</a:t>
            </a:r>
          </a:p>
        </p:txBody>
      </p:sp>
    </p:spTree>
    <p:extLst>
      <p:ext uri="{BB962C8B-B14F-4D97-AF65-F5344CB8AC3E}">
        <p14:creationId xmlns:p14="http://schemas.microsoft.com/office/powerpoint/2010/main" val="2746718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7E65F-7077-4529-9262-12D88C70483B}"/>
              </a:ext>
            </a:extLst>
          </p:cNvPr>
          <p:cNvSpPr>
            <a:spLocks noGrp="1"/>
          </p:cNvSpPr>
          <p:nvPr>
            <p:ph type="title"/>
          </p:nvPr>
        </p:nvSpPr>
        <p:spPr/>
        <p:txBody>
          <a:bodyPr/>
          <a:lstStyle/>
          <a:p>
            <a:r>
              <a:rPr lang="en-US" dirty="0"/>
              <a:t>Enough for today!</a:t>
            </a:r>
          </a:p>
        </p:txBody>
      </p:sp>
      <p:sp>
        <p:nvSpPr>
          <p:cNvPr id="3" name="Content Placeholder 2">
            <a:extLst>
              <a:ext uri="{FF2B5EF4-FFF2-40B4-BE49-F238E27FC236}">
                <a16:creationId xmlns:a16="http://schemas.microsoft.com/office/drawing/2014/main" id="{C1917156-293E-4FE8-9B8D-5B06D272958E}"/>
              </a:ext>
            </a:extLst>
          </p:cNvPr>
          <p:cNvSpPr>
            <a:spLocks noGrp="1"/>
          </p:cNvSpPr>
          <p:nvPr>
            <p:ph idx="1"/>
          </p:nvPr>
        </p:nvSpPr>
        <p:spPr/>
        <p:txBody>
          <a:bodyPr/>
          <a:lstStyle/>
          <a:p>
            <a:r>
              <a:rPr lang="en-US" dirty="0"/>
              <a:t>The next packet will have the tense PowerPoint notes.  If I need to explain anything---send me an e-mail or call me at school—I will be there for certain on Monday and Tuesday until probably four.  I miss your smiling faces, corny jokes, and energy.  We may have to figure out how to </a:t>
            </a:r>
            <a:r>
              <a:rPr lang="en-US" dirty="0" err="1"/>
              <a:t>Noom</a:t>
            </a:r>
            <a:r>
              <a:rPr lang="en-US" dirty="0"/>
              <a:t>/Loom/Zoom so I can see your faces---notice I used the pronoun “we” knowing full good and well, that I am the one who needs to learn!  Much love to you all.  Miss you all dearly.</a:t>
            </a:r>
          </a:p>
        </p:txBody>
      </p:sp>
    </p:spTree>
    <p:extLst>
      <p:ext uri="{BB962C8B-B14F-4D97-AF65-F5344CB8AC3E}">
        <p14:creationId xmlns:p14="http://schemas.microsoft.com/office/powerpoint/2010/main" val="2574974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76192-BC3C-4B98-AD49-31C4BF6DC904}"/>
              </a:ext>
            </a:extLst>
          </p:cNvPr>
          <p:cNvSpPr>
            <a:spLocks noGrp="1"/>
          </p:cNvSpPr>
          <p:nvPr>
            <p:ph type="title"/>
          </p:nvPr>
        </p:nvSpPr>
        <p:spPr/>
        <p:txBody>
          <a:bodyPr/>
          <a:lstStyle/>
          <a:p>
            <a:r>
              <a:rPr lang="en-US" dirty="0"/>
              <a:t>Tense</a:t>
            </a:r>
          </a:p>
        </p:txBody>
      </p:sp>
      <p:sp>
        <p:nvSpPr>
          <p:cNvPr id="3" name="Content Placeholder 2">
            <a:extLst>
              <a:ext uri="{FF2B5EF4-FFF2-40B4-BE49-F238E27FC236}">
                <a16:creationId xmlns:a16="http://schemas.microsoft.com/office/drawing/2014/main" id="{D943C4C8-48FE-405D-A647-A15CC2E77C9E}"/>
              </a:ext>
            </a:extLst>
          </p:cNvPr>
          <p:cNvSpPr>
            <a:spLocks noGrp="1"/>
          </p:cNvSpPr>
          <p:nvPr>
            <p:ph idx="1"/>
          </p:nvPr>
        </p:nvSpPr>
        <p:spPr/>
        <p:txBody>
          <a:bodyPr/>
          <a:lstStyle/>
          <a:p>
            <a:r>
              <a:rPr lang="en-US" dirty="0"/>
              <a:t>Tense tells time.</a:t>
            </a:r>
          </a:p>
          <a:p>
            <a:r>
              <a:rPr lang="en-US" dirty="0"/>
              <a:t>Verbs in a sentence tell time—tell when the action occurred.</a:t>
            </a:r>
          </a:p>
          <a:p>
            <a:r>
              <a:rPr lang="en-US" dirty="0"/>
              <a:t>For this chapter, we will deal with 12 tenses:</a:t>
            </a:r>
          </a:p>
          <a:p>
            <a:pPr lvl="1"/>
            <a:r>
              <a:rPr lang="en-US" dirty="0"/>
              <a:t>The three basic tenses</a:t>
            </a:r>
          </a:p>
          <a:p>
            <a:pPr lvl="1"/>
            <a:r>
              <a:rPr lang="en-US" dirty="0"/>
              <a:t>The three perfect tenses</a:t>
            </a:r>
          </a:p>
          <a:p>
            <a:pPr lvl="1"/>
            <a:r>
              <a:rPr lang="en-US" dirty="0"/>
              <a:t>And the six progressive tenses</a:t>
            </a:r>
          </a:p>
          <a:p>
            <a:pPr marL="457200" lvl="1" indent="0">
              <a:buNone/>
            </a:pPr>
            <a:endParaRPr lang="en-US" dirty="0"/>
          </a:p>
          <a:p>
            <a:pPr marL="457200" lvl="1" indent="0">
              <a:buNone/>
            </a:pPr>
            <a:r>
              <a:rPr lang="en-US" dirty="0"/>
              <a:t>The key to figuring out tenses is to use your notes---do not guess—match what is there with words given.</a:t>
            </a:r>
          </a:p>
        </p:txBody>
      </p:sp>
    </p:spTree>
    <p:extLst>
      <p:ext uri="{BB962C8B-B14F-4D97-AF65-F5344CB8AC3E}">
        <p14:creationId xmlns:p14="http://schemas.microsoft.com/office/powerpoint/2010/main" val="3849660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D7446-5F62-4237-86AA-EC69372C66F9}"/>
              </a:ext>
            </a:extLst>
          </p:cNvPr>
          <p:cNvSpPr>
            <a:spLocks noGrp="1"/>
          </p:cNvSpPr>
          <p:nvPr>
            <p:ph type="title"/>
          </p:nvPr>
        </p:nvSpPr>
        <p:spPr/>
        <p:txBody>
          <a:bodyPr/>
          <a:lstStyle/>
          <a:p>
            <a:r>
              <a:rPr lang="en-US" dirty="0"/>
              <a:t>Three Basic Tenses</a:t>
            </a:r>
            <a:br>
              <a:rPr lang="en-US" dirty="0"/>
            </a:br>
            <a:r>
              <a:rPr lang="en-US" dirty="0"/>
              <a:t>Present—Past--Future</a:t>
            </a:r>
          </a:p>
        </p:txBody>
      </p:sp>
      <p:sp>
        <p:nvSpPr>
          <p:cNvPr id="3" name="Content Placeholder 2">
            <a:extLst>
              <a:ext uri="{FF2B5EF4-FFF2-40B4-BE49-F238E27FC236}">
                <a16:creationId xmlns:a16="http://schemas.microsoft.com/office/drawing/2014/main" id="{428631AD-B9E4-4320-9EDB-4B6A62E6E016}"/>
              </a:ext>
            </a:extLst>
          </p:cNvPr>
          <p:cNvSpPr>
            <a:spLocks noGrp="1"/>
          </p:cNvSpPr>
          <p:nvPr>
            <p:ph idx="1"/>
          </p:nvPr>
        </p:nvSpPr>
        <p:spPr>
          <a:xfrm>
            <a:off x="838200" y="1537854"/>
            <a:ext cx="10515600" cy="4821381"/>
          </a:xfrm>
        </p:spPr>
        <p:txBody>
          <a:bodyPr>
            <a:normAutofit lnSpcReduction="10000"/>
          </a:bodyPr>
          <a:lstStyle/>
          <a:p>
            <a:r>
              <a:rPr lang="en-US" dirty="0"/>
              <a:t>Consider these notes as how do you form each tense!</a:t>
            </a:r>
          </a:p>
          <a:p>
            <a:r>
              <a:rPr lang="en-US" dirty="0"/>
              <a:t>Present tense—now time—formed with the root verb (also called the base or infinitive form)—The saying is “Today, I…”</a:t>
            </a:r>
          </a:p>
          <a:p>
            <a:r>
              <a:rPr lang="en-US" dirty="0"/>
              <a:t>Past tense—action completed—formed with the root verb the “ed” or “d” OR if the verb is irregular, it needs to be memorized.  The saying is “Yesterday, I…”</a:t>
            </a:r>
          </a:p>
          <a:p>
            <a:r>
              <a:rPr lang="en-US" dirty="0"/>
              <a:t>Future tense—tells what will happen—formed with “will” or “shall” plus the root verb.  The saying is “Tomorrow, I will/shall…”</a:t>
            </a:r>
          </a:p>
          <a:p>
            <a:r>
              <a:rPr lang="en-US" dirty="0"/>
              <a:t>Today I watch the show.  Yesterday I watched the show. Tomorrow I will watch the show.  Today I swim.  Yesterday I swam. Tomorrow I will swim.  Today I cut the paper. Yesterday I cut the paper. Tomorrow I will cut the paper.</a:t>
            </a:r>
          </a:p>
          <a:p>
            <a:endParaRPr lang="en-US" dirty="0"/>
          </a:p>
        </p:txBody>
      </p:sp>
    </p:spTree>
    <p:extLst>
      <p:ext uri="{BB962C8B-B14F-4D97-AF65-F5344CB8AC3E}">
        <p14:creationId xmlns:p14="http://schemas.microsoft.com/office/powerpoint/2010/main" val="82742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25D6-1C1E-4B19-A05B-54DE6A64ECB9}"/>
              </a:ext>
            </a:extLst>
          </p:cNvPr>
          <p:cNvSpPr>
            <a:spLocks noGrp="1"/>
          </p:cNvSpPr>
          <p:nvPr>
            <p:ph type="title"/>
          </p:nvPr>
        </p:nvSpPr>
        <p:spPr/>
        <p:txBody>
          <a:bodyPr/>
          <a:lstStyle/>
          <a:p>
            <a:r>
              <a:rPr lang="en-US" dirty="0"/>
              <a:t>Present and Past Emphatic Form</a:t>
            </a:r>
          </a:p>
        </p:txBody>
      </p:sp>
      <p:sp>
        <p:nvSpPr>
          <p:cNvPr id="3" name="Content Placeholder 2">
            <a:extLst>
              <a:ext uri="{FF2B5EF4-FFF2-40B4-BE49-F238E27FC236}">
                <a16:creationId xmlns:a16="http://schemas.microsoft.com/office/drawing/2014/main" id="{0301C22B-BD6C-4E38-B7AE-1A0F992EBE36}"/>
              </a:ext>
            </a:extLst>
          </p:cNvPr>
          <p:cNvSpPr>
            <a:spLocks noGrp="1"/>
          </p:cNvSpPr>
          <p:nvPr>
            <p:ph idx="1"/>
          </p:nvPr>
        </p:nvSpPr>
        <p:spPr/>
        <p:txBody>
          <a:bodyPr/>
          <a:lstStyle/>
          <a:p>
            <a:r>
              <a:rPr lang="en-US" dirty="0"/>
              <a:t>Used to show emphasis</a:t>
            </a:r>
          </a:p>
          <a:p>
            <a:r>
              <a:rPr lang="en-US" dirty="0"/>
              <a:t>Used in questions and negative statements</a:t>
            </a:r>
          </a:p>
          <a:p>
            <a:r>
              <a:rPr lang="en-US" dirty="0"/>
              <a:t>Present Emphatic—formed with “do/does” plus root</a:t>
            </a:r>
          </a:p>
          <a:p>
            <a:r>
              <a:rPr lang="en-US" dirty="0"/>
              <a:t>Past Emphatic—formed with “did” plus root</a:t>
            </a:r>
          </a:p>
          <a:p>
            <a:r>
              <a:rPr lang="en-US" dirty="0"/>
              <a:t>I do talk.  I did talk.</a:t>
            </a:r>
          </a:p>
          <a:p>
            <a:r>
              <a:rPr lang="en-US" dirty="0"/>
              <a:t>Why didn’t he talk?</a:t>
            </a:r>
          </a:p>
          <a:p>
            <a:r>
              <a:rPr lang="en-US" dirty="0"/>
              <a:t>Why did he talk?</a:t>
            </a:r>
          </a:p>
          <a:p>
            <a:r>
              <a:rPr lang="en-US" dirty="0"/>
              <a:t>If he doesn’t talk, I will raise my hand.</a:t>
            </a:r>
          </a:p>
        </p:txBody>
      </p:sp>
    </p:spTree>
    <p:extLst>
      <p:ext uri="{BB962C8B-B14F-4D97-AF65-F5344CB8AC3E}">
        <p14:creationId xmlns:p14="http://schemas.microsoft.com/office/powerpoint/2010/main" val="3683468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D8AE-D195-464B-A7C0-6CB9B7B6759B}"/>
              </a:ext>
            </a:extLst>
          </p:cNvPr>
          <p:cNvSpPr>
            <a:spLocks noGrp="1"/>
          </p:cNvSpPr>
          <p:nvPr>
            <p:ph type="title"/>
          </p:nvPr>
        </p:nvSpPr>
        <p:spPr/>
        <p:txBody>
          <a:bodyPr/>
          <a:lstStyle/>
          <a:p>
            <a:r>
              <a:rPr lang="en-US" dirty="0"/>
              <a:t>The Perfect Tenses</a:t>
            </a:r>
            <a:br>
              <a:rPr lang="en-US" dirty="0"/>
            </a:br>
            <a:r>
              <a:rPr lang="en-US" dirty="0"/>
              <a:t>Present Perfect—Past Perfect—Future Perfect</a:t>
            </a:r>
          </a:p>
        </p:txBody>
      </p:sp>
      <p:sp>
        <p:nvSpPr>
          <p:cNvPr id="3" name="Content Placeholder 2">
            <a:extLst>
              <a:ext uri="{FF2B5EF4-FFF2-40B4-BE49-F238E27FC236}">
                <a16:creationId xmlns:a16="http://schemas.microsoft.com/office/drawing/2014/main" id="{3C802267-9EBB-4650-8A73-FADA15646507}"/>
              </a:ext>
            </a:extLst>
          </p:cNvPr>
          <p:cNvSpPr>
            <a:spLocks noGrp="1"/>
          </p:cNvSpPr>
          <p:nvPr>
            <p:ph idx="1"/>
          </p:nvPr>
        </p:nvSpPr>
        <p:spPr/>
        <p:txBody>
          <a:bodyPr/>
          <a:lstStyle/>
          <a:p>
            <a:r>
              <a:rPr lang="en-US" dirty="0"/>
              <a:t>Perfect tenses require helping verbs—the “H” verbs:  has/had/have</a:t>
            </a:r>
          </a:p>
          <a:p>
            <a:r>
              <a:rPr lang="en-US" dirty="0"/>
              <a:t>Present perfect tense—something that started in the past and is still going on—formed with has/have plus the past participle (previous notes).  Saying is “And many time I have…”</a:t>
            </a:r>
          </a:p>
          <a:p>
            <a:r>
              <a:rPr lang="en-US" dirty="0"/>
              <a:t>Past perfect tense—tells which of two past actions happened first—formed with had plus the past participle.  Saying is “And many times I had…”</a:t>
            </a:r>
          </a:p>
          <a:p>
            <a:r>
              <a:rPr lang="en-US" dirty="0"/>
              <a:t>Future perfect tense—tells which of two future actions will happen first—formed with “will/shall” plus have plus past participle.  The saying is “And many times I will have…”</a:t>
            </a:r>
          </a:p>
        </p:txBody>
      </p:sp>
    </p:spTree>
    <p:extLst>
      <p:ext uri="{BB962C8B-B14F-4D97-AF65-F5344CB8AC3E}">
        <p14:creationId xmlns:p14="http://schemas.microsoft.com/office/powerpoint/2010/main" val="248403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479FB-620E-4E2A-9381-FA2808D01D22}"/>
              </a:ext>
            </a:extLst>
          </p:cNvPr>
          <p:cNvSpPr>
            <a:spLocks noGrp="1"/>
          </p:cNvSpPr>
          <p:nvPr>
            <p:ph type="title"/>
          </p:nvPr>
        </p:nvSpPr>
        <p:spPr/>
        <p:txBody>
          <a:bodyPr/>
          <a:lstStyle/>
          <a:p>
            <a:r>
              <a:rPr lang="en-US" dirty="0"/>
              <a:t>Perfect Tenses Examples</a:t>
            </a:r>
          </a:p>
        </p:txBody>
      </p:sp>
      <p:sp>
        <p:nvSpPr>
          <p:cNvPr id="3" name="Content Placeholder 2">
            <a:extLst>
              <a:ext uri="{FF2B5EF4-FFF2-40B4-BE49-F238E27FC236}">
                <a16:creationId xmlns:a16="http://schemas.microsoft.com/office/drawing/2014/main" id="{873A3392-5B75-4477-8371-CA5E31254421}"/>
              </a:ext>
            </a:extLst>
          </p:cNvPr>
          <p:cNvSpPr>
            <a:spLocks noGrp="1"/>
          </p:cNvSpPr>
          <p:nvPr>
            <p:ph idx="1"/>
          </p:nvPr>
        </p:nvSpPr>
        <p:spPr/>
        <p:txBody>
          <a:bodyPr/>
          <a:lstStyle/>
          <a:p>
            <a:r>
              <a:rPr lang="en-US" dirty="0"/>
              <a:t>He has walked to the store.  He had walked to the store. He will have walked to the store.</a:t>
            </a:r>
          </a:p>
          <a:p>
            <a:r>
              <a:rPr lang="en-US" dirty="0"/>
              <a:t>She has bought from the store.  She had bought from the store. She will have bought from the store.</a:t>
            </a:r>
          </a:p>
          <a:p>
            <a:r>
              <a:rPr lang="en-US" dirty="0"/>
              <a:t>They have put the flowers away. They had put the flowers away.  They will have put the flowers away.</a:t>
            </a:r>
          </a:p>
          <a:p>
            <a:endParaRPr lang="en-US" dirty="0"/>
          </a:p>
          <a:p>
            <a:r>
              <a:rPr lang="en-US" dirty="0"/>
              <a:t>Questions?</a:t>
            </a:r>
          </a:p>
        </p:txBody>
      </p:sp>
    </p:spTree>
    <p:extLst>
      <p:ext uri="{BB962C8B-B14F-4D97-AF65-F5344CB8AC3E}">
        <p14:creationId xmlns:p14="http://schemas.microsoft.com/office/powerpoint/2010/main" val="1703019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EC68-9974-41A3-88D1-BBF4EFBA2836}"/>
              </a:ext>
            </a:extLst>
          </p:cNvPr>
          <p:cNvSpPr>
            <a:spLocks noGrp="1"/>
          </p:cNvSpPr>
          <p:nvPr>
            <p:ph type="title"/>
          </p:nvPr>
        </p:nvSpPr>
        <p:spPr/>
        <p:txBody>
          <a:bodyPr/>
          <a:lstStyle/>
          <a:p>
            <a:r>
              <a:rPr lang="en-US" dirty="0"/>
              <a:t>The Progressive Tenses</a:t>
            </a:r>
            <a:br>
              <a:rPr lang="en-US" dirty="0"/>
            </a:br>
            <a:r>
              <a:rPr lang="en-US" dirty="0"/>
              <a:t>Present/Past/Future Progressive</a:t>
            </a:r>
          </a:p>
        </p:txBody>
      </p:sp>
      <p:sp>
        <p:nvSpPr>
          <p:cNvPr id="3" name="Content Placeholder 2">
            <a:extLst>
              <a:ext uri="{FF2B5EF4-FFF2-40B4-BE49-F238E27FC236}">
                <a16:creationId xmlns:a16="http://schemas.microsoft.com/office/drawing/2014/main" id="{79B049B9-E5AB-4FF2-A270-055DA9C00C5D}"/>
              </a:ext>
            </a:extLst>
          </p:cNvPr>
          <p:cNvSpPr>
            <a:spLocks noGrp="1"/>
          </p:cNvSpPr>
          <p:nvPr>
            <p:ph idx="1"/>
          </p:nvPr>
        </p:nvSpPr>
        <p:spPr/>
        <p:txBody>
          <a:bodyPr/>
          <a:lstStyle/>
          <a:p>
            <a:r>
              <a:rPr lang="en-US" dirty="0"/>
              <a:t>Some progressive tenses </a:t>
            </a:r>
            <a:r>
              <a:rPr lang="en-US" dirty="0" err="1"/>
              <a:t>wull</a:t>
            </a:r>
            <a:r>
              <a:rPr lang="en-US" dirty="0"/>
              <a:t> use a form of the “be” verb—future on up. </a:t>
            </a:r>
          </a:p>
          <a:p>
            <a:r>
              <a:rPr lang="en-US" dirty="0"/>
              <a:t>Present Progressive—going on right now—formed with “is/am/are” plus root plus “</a:t>
            </a:r>
            <a:r>
              <a:rPr lang="en-US" dirty="0" err="1"/>
              <a:t>ing</a:t>
            </a:r>
            <a:r>
              <a:rPr lang="en-US" dirty="0"/>
              <a:t>”—I am going.  He is going. They are going.</a:t>
            </a:r>
          </a:p>
          <a:p>
            <a:r>
              <a:rPr lang="en-US" dirty="0"/>
              <a:t>Past Progressive—going on in the past—formed with “was/were” plus root plus “</a:t>
            </a:r>
            <a:r>
              <a:rPr lang="en-US" dirty="0" err="1"/>
              <a:t>ing</a:t>
            </a:r>
            <a:r>
              <a:rPr lang="en-US" dirty="0"/>
              <a:t>”—I was going.  He was going.  They were going.</a:t>
            </a:r>
          </a:p>
          <a:p>
            <a:r>
              <a:rPr lang="en-US" dirty="0"/>
              <a:t>Future Progressive—going on in the future—formed with “will/shall” plus “be” plus root plus “</a:t>
            </a:r>
            <a:r>
              <a:rPr lang="en-US" dirty="0" err="1"/>
              <a:t>ing</a:t>
            </a:r>
            <a:r>
              <a:rPr lang="en-US" dirty="0"/>
              <a:t>”—I will be going.  He shall be going.  They will be going.</a:t>
            </a:r>
          </a:p>
        </p:txBody>
      </p:sp>
    </p:spTree>
    <p:extLst>
      <p:ext uri="{BB962C8B-B14F-4D97-AF65-F5344CB8AC3E}">
        <p14:creationId xmlns:p14="http://schemas.microsoft.com/office/powerpoint/2010/main" val="1558092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C0CCA-6B70-4BDE-AA68-378A06014B03}"/>
              </a:ext>
            </a:extLst>
          </p:cNvPr>
          <p:cNvSpPr>
            <a:spLocks noGrp="1"/>
          </p:cNvSpPr>
          <p:nvPr>
            <p:ph type="title"/>
          </p:nvPr>
        </p:nvSpPr>
        <p:spPr/>
        <p:txBody>
          <a:bodyPr/>
          <a:lstStyle/>
          <a:p>
            <a:r>
              <a:rPr lang="en-US" dirty="0"/>
              <a:t>Perfect Progressives</a:t>
            </a:r>
          </a:p>
        </p:txBody>
      </p:sp>
      <p:sp>
        <p:nvSpPr>
          <p:cNvPr id="3" name="Content Placeholder 2">
            <a:extLst>
              <a:ext uri="{FF2B5EF4-FFF2-40B4-BE49-F238E27FC236}">
                <a16:creationId xmlns:a16="http://schemas.microsoft.com/office/drawing/2014/main" id="{AD346BD5-6A2A-4D88-B744-5567F9C8D4BC}"/>
              </a:ext>
            </a:extLst>
          </p:cNvPr>
          <p:cNvSpPr>
            <a:spLocks noGrp="1"/>
          </p:cNvSpPr>
          <p:nvPr>
            <p:ph idx="1"/>
          </p:nvPr>
        </p:nvSpPr>
        <p:spPr/>
        <p:txBody>
          <a:bodyPr/>
          <a:lstStyle/>
          <a:p>
            <a:r>
              <a:rPr lang="en-US" dirty="0"/>
              <a:t>Present Perfect Progressive—started in the past and is still going on—formed with “has/have” plus “been” plus root plus “</a:t>
            </a:r>
            <a:r>
              <a:rPr lang="en-US" dirty="0" err="1"/>
              <a:t>ing</a:t>
            </a:r>
            <a:r>
              <a:rPr lang="en-US" dirty="0"/>
              <a:t>”.  I will have been talking.  He has been talking.  They have been talking.</a:t>
            </a:r>
          </a:p>
          <a:p>
            <a:r>
              <a:rPr lang="en-US" dirty="0"/>
              <a:t>Past Perfect Progressive—tells which of two past actions had been going on first—formed with “had” plus “been” plus root plus “</a:t>
            </a:r>
            <a:r>
              <a:rPr lang="en-US" dirty="0" err="1"/>
              <a:t>ing</a:t>
            </a:r>
            <a:r>
              <a:rPr lang="en-US" dirty="0"/>
              <a:t>”.  I had been talking.  He had been talking.  They had been talking.</a:t>
            </a:r>
          </a:p>
          <a:p>
            <a:r>
              <a:rPr lang="en-US" dirty="0"/>
              <a:t>Future Perfect Progressive—tells which of two future events will be going on first—formed with “will/shall” plus “have” plus “been” plus root plus “</a:t>
            </a:r>
            <a:r>
              <a:rPr lang="en-US" dirty="0" err="1"/>
              <a:t>ing</a:t>
            </a:r>
            <a:r>
              <a:rPr lang="en-US" dirty="0"/>
              <a:t>”.  I will have been talking.  He shall have been talking.  They will have been talking.</a:t>
            </a:r>
          </a:p>
        </p:txBody>
      </p:sp>
    </p:spTree>
    <p:extLst>
      <p:ext uri="{BB962C8B-B14F-4D97-AF65-F5344CB8AC3E}">
        <p14:creationId xmlns:p14="http://schemas.microsoft.com/office/powerpoint/2010/main" val="1303386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2730-43B6-4EC1-B582-D0354B80A7BB}"/>
              </a:ext>
            </a:extLst>
          </p:cNvPr>
          <p:cNvSpPr>
            <a:spLocks noGrp="1"/>
          </p:cNvSpPr>
          <p:nvPr>
            <p:ph type="title"/>
          </p:nvPr>
        </p:nvSpPr>
        <p:spPr/>
        <p:txBody>
          <a:bodyPr/>
          <a:lstStyle/>
          <a:p>
            <a:r>
              <a:rPr lang="en-US" dirty="0"/>
              <a:t>Specific Uses of Tense—Present Tense</a:t>
            </a:r>
          </a:p>
        </p:txBody>
      </p:sp>
      <p:sp>
        <p:nvSpPr>
          <p:cNvPr id="3" name="Content Placeholder 2">
            <a:extLst>
              <a:ext uri="{FF2B5EF4-FFF2-40B4-BE49-F238E27FC236}">
                <a16:creationId xmlns:a16="http://schemas.microsoft.com/office/drawing/2014/main" id="{7A94E92B-738E-4457-AD44-3E8DE5D0AF48}"/>
              </a:ext>
            </a:extLst>
          </p:cNvPr>
          <p:cNvSpPr>
            <a:spLocks noGrp="1"/>
          </p:cNvSpPr>
          <p:nvPr>
            <p:ph idx="1"/>
          </p:nvPr>
        </p:nvSpPr>
        <p:spPr/>
        <p:txBody>
          <a:bodyPr/>
          <a:lstStyle/>
          <a:p>
            <a:r>
              <a:rPr lang="en-US" dirty="0"/>
              <a:t>To show habitual (habits) action or state of being:  I eat every, single day!</a:t>
            </a:r>
          </a:p>
          <a:p>
            <a:r>
              <a:rPr lang="en-US" dirty="0"/>
              <a:t>To state something that is always true:  The sun rises in the east.</a:t>
            </a:r>
          </a:p>
          <a:p>
            <a:r>
              <a:rPr lang="en-US" dirty="0"/>
              <a:t>To summarize plot or subject matter of a literary work:  Miss </a:t>
            </a:r>
            <a:r>
              <a:rPr lang="en-US" dirty="0" err="1"/>
              <a:t>Strangeworth</a:t>
            </a:r>
            <a:r>
              <a:rPr lang="en-US" dirty="0"/>
              <a:t> sends nasty notes to the townspeople to scare them.</a:t>
            </a:r>
          </a:p>
          <a:p>
            <a:r>
              <a:rPr lang="en-US" dirty="0"/>
              <a:t>To make a historical event seem current—called historical present:  During the 9-11 crisis, President Bush and his cabinet meet every morning.</a:t>
            </a:r>
          </a:p>
          <a:p>
            <a:r>
              <a:rPr lang="en-US" dirty="0"/>
              <a:t>To express future time:  I work in my classroom next week.</a:t>
            </a:r>
          </a:p>
        </p:txBody>
      </p:sp>
    </p:spTree>
    <p:extLst>
      <p:ext uri="{BB962C8B-B14F-4D97-AF65-F5344CB8AC3E}">
        <p14:creationId xmlns:p14="http://schemas.microsoft.com/office/powerpoint/2010/main" val="2779010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C90A72-86CE-4D33-9F8E-F1AEB04936F8}"/>
              </a:ext>
            </a:extLst>
          </p:cNvPr>
          <p:cNvSpPr>
            <a:spLocks noGrp="1"/>
          </p:cNvSpPr>
          <p:nvPr>
            <p:ph type="title"/>
          </p:nvPr>
        </p:nvSpPr>
        <p:spPr/>
        <p:txBody>
          <a:bodyPr/>
          <a:lstStyle/>
          <a:p>
            <a:r>
              <a:rPr lang="en-US" dirty="0"/>
              <a:t>Base Form—Root Verb and Present Tense of a Verb</a:t>
            </a:r>
          </a:p>
        </p:txBody>
      </p:sp>
      <p:sp>
        <p:nvSpPr>
          <p:cNvPr id="5" name="Content Placeholder 4">
            <a:extLst>
              <a:ext uri="{FF2B5EF4-FFF2-40B4-BE49-F238E27FC236}">
                <a16:creationId xmlns:a16="http://schemas.microsoft.com/office/drawing/2014/main" id="{BAE8E806-4790-4302-A8D3-9C04DF5490F3}"/>
              </a:ext>
            </a:extLst>
          </p:cNvPr>
          <p:cNvSpPr>
            <a:spLocks noGrp="1"/>
          </p:cNvSpPr>
          <p:nvPr>
            <p:ph idx="1"/>
          </p:nvPr>
        </p:nvSpPr>
        <p:spPr/>
        <p:txBody>
          <a:bodyPr/>
          <a:lstStyle/>
          <a:p>
            <a:r>
              <a:rPr lang="en-US" dirty="0"/>
              <a:t>The base form is sometimes referred to as the infinitive form (to+ verb).  I refer to it as the root verb.  It is easier to remember it as the present tense of the verb.</a:t>
            </a:r>
          </a:p>
          <a:p>
            <a:r>
              <a:rPr lang="en-US" dirty="0"/>
              <a:t>All of the tenses and forms have sayings that can help you figure out the correct form of the verb if you do not have your grammar book or a dictionary handy.</a:t>
            </a:r>
          </a:p>
          <a:p>
            <a:r>
              <a:rPr lang="en-US" dirty="0"/>
              <a:t>The saying for the root verb: “Today, I ______.”  Remember that if you are dealing with action verbs, there are different forms for the verb.</a:t>
            </a:r>
          </a:p>
          <a:p>
            <a:pPr lvl="1"/>
            <a:r>
              <a:rPr lang="en-US" dirty="0"/>
              <a:t>Example—THINK</a:t>
            </a:r>
          </a:p>
          <a:p>
            <a:pPr lvl="1"/>
            <a:r>
              <a:rPr lang="en-US" dirty="0"/>
              <a:t>Today, I think; Today, he thinks, Today, she thinks (</a:t>
            </a:r>
            <a:r>
              <a:rPr lang="en-US" dirty="0" err="1"/>
              <a:t>Capiche</a:t>
            </a:r>
            <a:r>
              <a:rPr lang="en-US" dirty="0"/>
              <a:t>?!!)</a:t>
            </a:r>
          </a:p>
        </p:txBody>
      </p:sp>
    </p:spTree>
    <p:extLst>
      <p:ext uri="{BB962C8B-B14F-4D97-AF65-F5344CB8AC3E}">
        <p14:creationId xmlns:p14="http://schemas.microsoft.com/office/powerpoint/2010/main" val="1429768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1B2B-0C40-44DD-91BE-393CC7B87712}"/>
              </a:ext>
            </a:extLst>
          </p:cNvPr>
          <p:cNvSpPr>
            <a:spLocks noGrp="1"/>
          </p:cNvSpPr>
          <p:nvPr>
            <p:ph type="title"/>
          </p:nvPr>
        </p:nvSpPr>
        <p:spPr/>
        <p:txBody>
          <a:bodyPr/>
          <a:lstStyle/>
          <a:p>
            <a:r>
              <a:rPr lang="en-US" dirty="0"/>
              <a:t>Past Tense Use</a:t>
            </a:r>
          </a:p>
        </p:txBody>
      </p:sp>
      <p:sp>
        <p:nvSpPr>
          <p:cNvPr id="3" name="Content Placeholder 2">
            <a:extLst>
              <a:ext uri="{FF2B5EF4-FFF2-40B4-BE49-F238E27FC236}">
                <a16:creationId xmlns:a16="http://schemas.microsoft.com/office/drawing/2014/main" id="{9BDE920E-446D-4945-8AB7-8975EDF15B26}"/>
              </a:ext>
            </a:extLst>
          </p:cNvPr>
          <p:cNvSpPr>
            <a:spLocks noGrp="1"/>
          </p:cNvSpPr>
          <p:nvPr>
            <p:ph idx="1"/>
          </p:nvPr>
        </p:nvSpPr>
        <p:spPr/>
        <p:txBody>
          <a:bodyPr/>
          <a:lstStyle/>
          <a:p>
            <a:r>
              <a:rPr lang="en-US" dirty="0"/>
              <a:t>Past tense tells the time of an action that occurred in the past and did not continue forward.  Think of it as action done and over.  The action is not habitual and not recurring.</a:t>
            </a:r>
          </a:p>
          <a:p>
            <a:endParaRPr lang="en-US" dirty="0"/>
          </a:p>
          <a:p>
            <a:r>
              <a:rPr lang="en-US" dirty="0"/>
              <a:t>I ran from the bear (that’s a lie—I never run!). (past)</a:t>
            </a:r>
          </a:p>
          <a:p>
            <a:r>
              <a:rPr lang="en-US" dirty="0"/>
              <a:t>I did not think about teaching during a pandemic. (past emphatic)</a:t>
            </a:r>
          </a:p>
          <a:p>
            <a:r>
              <a:rPr lang="en-US" dirty="0"/>
              <a:t>The children were taking their tests at home. (past progressive)</a:t>
            </a:r>
          </a:p>
          <a:p>
            <a:endParaRPr lang="en-US" dirty="0"/>
          </a:p>
        </p:txBody>
      </p:sp>
    </p:spTree>
    <p:extLst>
      <p:ext uri="{BB962C8B-B14F-4D97-AF65-F5344CB8AC3E}">
        <p14:creationId xmlns:p14="http://schemas.microsoft.com/office/powerpoint/2010/main" val="148843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FF13-A685-424B-8418-EEF70E638DF7}"/>
              </a:ext>
            </a:extLst>
          </p:cNvPr>
          <p:cNvSpPr>
            <a:spLocks noGrp="1"/>
          </p:cNvSpPr>
          <p:nvPr>
            <p:ph type="title"/>
          </p:nvPr>
        </p:nvSpPr>
        <p:spPr/>
        <p:txBody>
          <a:bodyPr/>
          <a:lstStyle/>
          <a:p>
            <a:r>
              <a:rPr lang="en-US" dirty="0"/>
              <a:t>Future Tense Uses</a:t>
            </a:r>
          </a:p>
        </p:txBody>
      </p:sp>
      <p:sp>
        <p:nvSpPr>
          <p:cNvPr id="3" name="Content Placeholder 2">
            <a:extLst>
              <a:ext uri="{FF2B5EF4-FFF2-40B4-BE49-F238E27FC236}">
                <a16:creationId xmlns:a16="http://schemas.microsoft.com/office/drawing/2014/main" id="{75875556-2C72-48E0-BB68-9BC44ADDBDAB}"/>
              </a:ext>
            </a:extLst>
          </p:cNvPr>
          <p:cNvSpPr>
            <a:spLocks noGrp="1"/>
          </p:cNvSpPr>
          <p:nvPr>
            <p:ph idx="1"/>
          </p:nvPr>
        </p:nvSpPr>
        <p:spPr/>
        <p:txBody>
          <a:bodyPr/>
          <a:lstStyle/>
          <a:p>
            <a:r>
              <a:rPr lang="en-US" dirty="0"/>
              <a:t>Usually formed with “will/shall” plus root verb</a:t>
            </a:r>
          </a:p>
          <a:p>
            <a:r>
              <a:rPr lang="en-US" dirty="0"/>
              <a:t>Can be formed with “is/am/are” plus “going to” plus root—think infinitive—He is going to run to the store.—For sentences, this is wordy.  Save this formation for questions—Is he going to run to the store?</a:t>
            </a:r>
          </a:p>
          <a:p>
            <a:r>
              <a:rPr lang="en-US" dirty="0"/>
              <a:t>Can be formed with “is/am/are” plus “about to” plus root verb—infinitive again—We are about to learn over e-mail!</a:t>
            </a:r>
          </a:p>
          <a:p>
            <a:r>
              <a:rPr lang="en-US" dirty="0"/>
              <a:t>Can be formed with a present tense of the verb but followed with word(s) that express future time—She has her doctor’s appointment next month.</a:t>
            </a:r>
          </a:p>
        </p:txBody>
      </p:sp>
    </p:spTree>
    <p:extLst>
      <p:ext uri="{BB962C8B-B14F-4D97-AF65-F5344CB8AC3E}">
        <p14:creationId xmlns:p14="http://schemas.microsoft.com/office/powerpoint/2010/main" val="481190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22BB-34DE-4C5C-82D9-D9CB261C1E13}"/>
              </a:ext>
            </a:extLst>
          </p:cNvPr>
          <p:cNvSpPr>
            <a:spLocks noGrp="1"/>
          </p:cNvSpPr>
          <p:nvPr>
            <p:ph type="title"/>
          </p:nvPr>
        </p:nvSpPr>
        <p:spPr/>
        <p:txBody>
          <a:bodyPr/>
          <a:lstStyle/>
          <a:p>
            <a:r>
              <a:rPr lang="en-US" dirty="0"/>
              <a:t>Present Perfect Tense Uses</a:t>
            </a:r>
          </a:p>
        </p:txBody>
      </p:sp>
      <p:sp>
        <p:nvSpPr>
          <p:cNvPr id="3" name="Content Placeholder 2">
            <a:extLst>
              <a:ext uri="{FF2B5EF4-FFF2-40B4-BE49-F238E27FC236}">
                <a16:creationId xmlns:a16="http://schemas.microsoft.com/office/drawing/2014/main" id="{7BD0982A-D28C-48EF-B3B7-B98D12757F8F}"/>
              </a:ext>
            </a:extLst>
          </p:cNvPr>
          <p:cNvSpPr>
            <a:spLocks noGrp="1"/>
          </p:cNvSpPr>
          <p:nvPr>
            <p:ph idx="1"/>
          </p:nvPr>
        </p:nvSpPr>
        <p:spPr/>
        <p:txBody>
          <a:bodyPr/>
          <a:lstStyle/>
          <a:p>
            <a:r>
              <a:rPr lang="en-US" dirty="0"/>
              <a:t>Used to express an action that happened at an indefinite time in the past</a:t>
            </a:r>
          </a:p>
          <a:p>
            <a:r>
              <a:rPr lang="en-US" dirty="0"/>
              <a:t>Used to express an action that began in the past but is still going on (continues into the present)</a:t>
            </a:r>
          </a:p>
          <a:p>
            <a:endParaRPr lang="en-US" dirty="0"/>
          </a:p>
          <a:p>
            <a:r>
              <a:rPr lang="en-US" dirty="0"/>
              <a:t>Be Careful!  Make sure that you use the present tense, not the present perfect tense, to express an action that has a definite past time.  </a:t>
            </a:r>
          </a:p>
          <a:p>
            <a:pPr lvl="1"/>
            <a:r>
              <a:rPr lang="en-US" dirty="0"/>
              <a:t>We saw (not have seen) the movie last night.  This is not a huge problem, but usually happens when revising writing and adding in detail words.</a:t>
            </a:r>
          </a:p>
          <a:p>
            <a:endParaRPr lang="en-US" dirty="0"/>
          </a:p>
        </p:txBody>
      </p:sp>
    </p:spTree>
    <p:extLst>
      <p:ext uri="{BB962C8B-B14F-4D97-AF65-F5344CB8AC3E}">
        <p14:creationId xmlns:p14="http://schemas.microsoft.com/office/powerpoint/2010/main" val="804991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1CF4-ED9B-4248-AA31-9E3073EB8BFF}"/>
              </a:ext>
            </a:extLst>
          </p:cNvPr>
          <p:cNvSpPr>
            <a:spLocks noGrp="1"/>
          </p:cNvSpPr>
          <p:nvPr>
            <p:ph type="title"/>
          </p:nvPr>
        </p:nvSpPr>
        <p:spPr/>
        <p:txBody>
          <a:bodyPr/>
          <a:lstStyle/>
          <a:p>
            <a:r>
              <a:rPr lang="en-US" dirty="0"/>
              <a:t>Past Perfect Uses</a:t>
            </a:r>
          </a:p>
        </p:txBody>
      </p:sp>
      <p:sp>
        <p:nvSpPr>
          <p:cNvPr id="3" name="Content Placeholder 2">
            <a:extLst>
              <a:ext uri="{FF2B5EF4-FFF2-40B4-BE49-F238E27FC236}">
                <a16:creationId xmlns:a16="http://schemas.microsoft.com/office/drawing/2014/main" id="{7BF4D193-41D2-4B87-AB69-8A1E191EDCB8}"/>
              </a:ext>
            </a:extLst>
          </p:cNvPr>
          <p:cNvSpPr>
            <a:spLocks noGrp="1"/>
          </p:cNvSpPr>
          <p:nvPr>
            <p:ph idx="1"/>
          </p:nvPr>
        </p:nvSpPr>
        <p:spPr/>
        <p:txBody>
          <a:bodyPr/>
          <a:lstStyle/>
          <a:p>
            <a:r>
              <a:rPr lang="en-US" dirty="0"/>
              <a:t>Past Perfect expresses an action that ended before another past action occurred.  In other words, the verb that is in past perfect/past perfect progressive (had + past participle or </a:t>
            </a:r>
            <a:r>
              <a:rPr lang="en-US" dirty="0" err="1"/>
              <a:t>had+been+root+ing</a:t>
            </a:r>
            <a:r>
              <a:rPr lang="en-US" dirty="0"/>
              <a:t>) is the action that happened first in the past.</a:t>
            </a:r>
          </a:p>
          <a:p>
            <a:r>
              <a:rPr lang="en-US" dirty="0"/>
              <a:t>After Torrey had burned the macaroni, I washed the casserole dish. (True story!)</a:t>
            </a:r>
          </a:p>
          <a:p>
            <a:r>
              <a:rPr lang="en-US" dirty="0"/>
              <a:t>Mrs. Anson told the class that she had eaten the cinnamon roll!</a:t>
            </a:r>
          </a:p>
          <a:p>
            <a:r>
              <a:rPr lang="en-US" dirty="0"/>
              <a:t>Mrs. Anson realized that she had been texting all wrong this morning! (True story!)</a:t>
            </a:r>
          </a:p>
          <a:p>
            <a:pPr lvl="1"/>
            <a:r>
              <a:rPr lang="en-US" dirty="0"/>
              <a:t>Notice the use of noun clauses for the second and third examples.</a:t>
            </a:r>
          </a:p>
          <a:p>
            <a:endParaRPr lang="en-US" dirty="0"/>
          </a:p>
        </p:txBody>
      </p:sp>
    </p:spTree>
    <p:extLst>
      <p:ext uri="{BB962C8B-B14F-4D97-AF65-F5344CB8AC3E}">
        <p14:creationId xmlns:p14="http://schemas.microsoft.com/office/powerpoint/2010/main" val="60919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E9B5-C91A-43EA-B90E-BE59DA5B0202}"/>
              </a:ext>
            </a:extLst>
          </p:cNvPr>
          <p:cNvSpPr>
            <a:spLocks noGrp="1"/>
          </p:cNvSpPr>
          <p:nvPr>
            <p:ph type="title"/>
          </p:nvPr>
        </p:nvSpPr>
        <p:spPr/>
        <p:txBody>
          <a:bodyPr/>
          <a:lstStyle/>
          <a:p>
            <a:r>
              <a:rPr lang="en-US" dirty="0"/>
              <a:t>Future Perfect Uses</a:t>
            </a:r>
          </a:p>
        </p:txBody>
      </p:sp>
      <p:sp>
        <p:nvSpPr>
          <p:cNvPr id="3" name="Content Placeholder 2">
            <a:extLst>
              <a:ext uri="{FF2B5EF4-FFF2-40B4-BE49-F238E27FC236}">
                <a16:creationId xmlns:a16="http://schemas.microsoft.com/office/drawing/2014/main" id="{F4DB6271-85F0-425E-9897-D1C18454559D}"/>
              </a:ext>
            </a:extLst>
          </p:cNvPr>
          <p:cNvSpPr>
            <a:spLocks noGrp="1"/>
          </p:cNvSpPr>
          <p:nvPr>
            <p:ph idx="1"/>
          </p:nvPr>
        </p:nvSpPr>
        <p:spPr/>
        <p:txBody>
          <a:bodyPr/>
          <a:lstStyle/>
          <a:p>
            <a:r>
              <a:rPr lang="en-US" dirty="0"/>
              <a:t>Used to express a future action that will end before another future action—thus, tells which of two future action happen first—the one in future perfect tense happens first.</a:t>
            </a:r>
          </a:p>
          <a:p>
            <a:endParaRPr lang="en-US" dirty="0"/>
          </a:p>
          <a:p>
            <a:r>
              <a:rPr lang="en-US" dirty="0"/>
              <a:t>By the time I send this e-mail, you will have figured out the lesson on your own.</a:t>
            </a:r>
          </a:p>
          <a:p>
            <a:r>
              <a:rPr lang="en-US" dirty="0"/>
              <a:t>By the end of the pandemic, I will have learned how to use e-mail and text efficiently (notice there is no mention of Zoom/Loom/</a:t>
            </a:r>
            <a:r>
              <a:rPr lang="en-US" dirty="0" err="1"/>
              <a:t>Noom</a:t>
            </a:r>
            <a:r>
              <a:rPr lang="en-US" dirty="0"/>
              <a:t>—</a:t>
            </a:r>
            <a:r>
              <a:rPr lang="en-US" dirty="0" err="1"/>
              <a:t>bing</a:t>
            </a:r>
            <a:r>
              <a:rPr lang="en-US" dirty="0"/>
              <a:t>, </a:t>
            </a:r>
            <a:r>
              <a:rPr lang="en-US" dirty="0" err="1"/>
              <a:t>badda</a:t>
            </a:r>
            <a:r>
              <a:rPr lang="en-US" dirty="0"/>
              <a:t>, boom!)</a:t>
            </a:r>
          </a:p>
        </p:txBody>
      </p:sp>
    </p:spTree>
    <p:extLst>
      <p:ext uri="{BB962C8B-B14F-4D97-AF65-F5344CB8AC3E}">
        <p14:creationId xmlns:p14="http://schemas.microsoft.com/office/powerpoint/2010/main" val="3302064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975F4-6CB3-48DC-B33A-51BF4B4E1C9B}"/>
              </a:ext>
            </a:extLst>
          </p:cNvPr>
          <p:cNvSpPr>
            <a:spLocks noGrp="1"/>
          </p:cNvSpPr>
          <p:nvPr>
            <p:ph type="title"/>
          </p:nvPr>
        </p:nvSpPr>
        <p:spPr/>
        <p:txBody>
          <a:bodyPr/>
          <a:lstStyle/>
          <a:p>
            <a:r>
              <a:rPr lang="en-US" dirty="0"/>
              <a:t>Consistency of Tense</a:t>
            </a:r>
          </a:p>
        </p:txBody>
      </p:sp>
      <p:sp>
        <p:nvSpPr>
          <p:cNvPr id="3" name="Content Placeholder 2">
            <a:extLst>
              <a:ext uri="{FF2B5EF4-FFF2-40B4-BE49-F238E27FC236}">
                <a16:creationId xmlns:a16="http://schemas.microsoft.com/office/drawing/2014/main" id="{2DB87EBD-922C-4C68-9895-EDB9245F22AC}"/>
              </a:ext>
            </a:extLst>
          </p:cNvPr>
          <p:cNvSpPr>
            <a:spLocks noGrp="1"/>
          </p:cNvSpPr>
          <p:nvPr>
            <p:ph idx="1"/>
          </p:nvPr>
        </p:nvSpPr>
        <p:spPr/>
        <p:txBody>
          <a:bodyPr/>
          <a:lstStyle/>
          <a:p>
            <a:r>
              <a:rPr lang="en-US" dirty="0"/>
              <a:t>Do not change from one tense to another in your writing without good reason—we call this tense shifting</a:t>
            </a:r>
          </a:p>
          <a:p>
            <a:r>
              <a:rPr lang="en-US" dirty="0"/>
              <a:t>Actions that happen at the same time use verbs in the same tense—think compound verbs—I saw the bird and photographed it as it flew away.</a:t>
            </a:r>
          </a:p>
          <a:p>
            <a:r>
              <a:rPr lang="en-US" dirty="0"/>
              <a:t>Actions that occur at different times use different tenses to show sequence of the events—I told you last week that today’s work is grammar.  Told is correct—in the past.  Is </a:t>
            </a:r>
            <a:r>
              <a:rPr lang="en-US" dirty="0" err="1"/>
              <a:t>is</a:t>
            </a:r>
            <a:r>
              <a:rPr lang="en-US" dirty="0"/>
              <a:t> correct for today.</a:t>
            </a:r>
          </a:p>
        </p:txBody>
      </p:sp>
    </p:spTree>
    <p:extLst>
      <p:ext uri="{BB962C8B-B14F-4D97-AF65-F5344CB8AC3E}">
        <p14:creationId xmlns:p14="http://schemas.microsoft.com/office/powerpoint/2010/main" val="38432535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5A74-B770-4E57-91B6-9E12EF78A341}"/>
              </a:ext>
            </a:extLst>
          </p:cNvPr>
          <p:cNvSpPr>
            <a:spLocks noGrp="1"/>
          </p:cNvSpPr>
          <p:nvPr>
            <p:ph type="title"/>
          </p:nvPr>
        </p:nvSpPr>
        <p:spPr/>
        <p:txBody>
          <a:bodyPr/>
          <a:lstStyle/>
          <a:p>
            <a:r>
              <a:rPr lang="en-US" dirty="0"/>
              <a:t>Modals</a:t>
            </a:r>
            <a:br>
              <a:rPr lang="en-US" dirty="0"/>
            </a:br>
            <a:r>
              <a:rPr lang="en-US" dirty="0"/>
              <a:t>Helping (Auxiliary) Verbs</a:t>
            </a:r>
          </a:p>
        </p:txBody>
      </p:sp>
      <p:sp>
        <p:nvSpPr>
          <p:cNvPr id="3" name="Content Placeholder 2">
            <a:extLst>
              <a:ext uri="{FF2B5EF4-FFF2-40B4-BE49-F238E27FC236}">
                <a16:creationId xmlns:a16="http://schemas.microsoft.com/office/drawing/2014/main" id="{619671BC-FA86-4D56-BF0A-867A33E61798}"/>
              </a:ext>
            </a:extLst>
          </p:cNvPr>
          <p:cNvSpPr>
            <a:spLocks noGrp="1"/>
          </p:cNvSpPr>
          <p:nvPr>
            <p:ph idx="1"/>
          </p:nvPr>
        </p:nvSpPr>
        <p:spPr/>
        <p:txBody>
          <a:bodyPr/>
          <a:lstStyle/>
          <a:p>
            <a:r>
              <a:rPr lang="en-US" dirty="0"/>
              <a:t>Modals are used with main verbs or infinitives to express an attitude about an action or state of being of the main verb (last verb in the phrase)</a:t>
            </a:r>
          </a:p>
          <a:p>
            <a:r>
              <a:rPr lang="en-US" dirty="0"/>
              <a:t>Can and Could express ability—”Mrs. Anson, can I go to the bathroom?”—”I don’t know.  Do you have the ability to go to the bathroom?”  Now you know why we English teachers correct this!!!</a:t>
            </a:r>
          </a:p>
          <a:p>
            <a:r>
              <a:rPr lang="en-US" dirty="0"/>
              <a:t>May expresses permission or possibility— “Mrs. Anson, may I go to the bathroom?”  “Yes, you have my permission to go to the bathroom.”  “Are you going to the game?”  “I may go.”—there’s a possibility.</a:t>
            </a:r>
          </a:p>
        </p:txBody>
      </p:sp>
    </p:spTree>
    <p:extLst>
      <p:ext uri="{BB962C8B-B14F-4D97-AF65-F5344CB8AC3E}">
        <p14:creationId xmlns:p14="http://schemas.microsoft.com/office/powerpoint/2010/main" val="3173666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E853-A26A-4C3C-9840-0DFEE395D092}"/>
              </a:ext>
            </a:extLst>
          </p:cNvPr>
          <p:cNvSpPr>
            <a:spLocks noGrp="1"/>
          </p:cNvSpPr>
          <p:nvPr>
            <p:ph type="title"/>
          </p:nvPr>
        </p:nvSpPr>
        <p:spPr/>
        <p:txBody>
          <a:bodyPr/>
          <a:lstStyle/>
          <a:p>
            <a:r>
              <a:rPr lang="en-US" dirty="0"/>
              <a:t>Modals Cont.</a:t>
            </a:r>
          </a:p>
        </p:txBody>
      </p:sp>
      <p:sp>
        <p:nvSpPr>
          <p:cNvPr id="3" name="Content Placeholder 2">
            <a:extLst>
              <a:ext uri="{FF2B5EF4-FFF2-40B4-BE49-F238E27FC236}">
                <a16:creationId xmlns:a16="http://schemas.microsoft.com/office/drawing/2014/main" id="{D6026E4C-73E8-4DB5-8874-938F1C20D214}"/>
              </a:ext>
            </a:extLst>
          </p:cNvPr>
          <p:cNvSpPr>
            <a:spLocks noGrp="1"/>
          </p:cNvSpPr>
          <p:nvPr>
            <p:ph idx="1"/>
          </p:nvPr>
        </p:nvSpPr>
        <p:spPr/>
        <p:txBody>
          <a:bodyPr>
            <a:normAutofit lnSpcReduction="10000"/>
          </a:bodyPr>
          <a:lstStyle/>
          <a:p>
            <a:r>
              <a:rPr lang="en-US" dirty="0"/>
              <a:t>Might expresses possibility, but the possibility is less likely than the possibility expressed by may.</a:t>
            </a:r>
          </a:p>
          <a:p>
            <a:pPr lvl="1"/>
            <a:r>
              <a:rPr lang="en-US" dirty="0"/>
              <a:t>“Will you study for the test?”</a:t>
            </a:r>
          </a:p>
          <a:p>
            <a:pPr lvl="1"/>
            <a:r>
              <a:rPr lang="en-US" dirty="0"/>
              <a:t>“I may study tonight.”—possibility </a:t>
            </a:r>
          </a:p>
          <a:p>
            <a:pPr lvl="1"/>
            <a:r>
              <a:rPr lang="en-US" dirty="0"/>
              <a:t>“I might study tonight.”—possibility is slim to none</a:t>
            </a:r>
          </a:p>
          <a:p>
            <a:r>
              <a:rPr lang="en-US" dirty="0"/>
              <a:t>Must expresses a requirement, but can also be used to express an explanation</a:t>
            </a:r>
          </a:p>
          <a:p>
            <a:pPr lvl="1"/>
            <a:r>
              <a:rPr lang="en-US" dirty="0"/>
              <a:t>For a grade of twenty-five points in the gradebook, you must respond to today’s e-mail before nine in the morning next Tuesday.  (True) and shows that this is a requirement—also shows me who is reading the notes!</a:t>
            </a:r>
          </a:p>
          <a:p>
            <a:pPr lvl="1"/>
            <a:r>
              <a:rPr lang="en-US" dirty="0"/>
              <a:t>Lisa is late with her PowerPoint.  She must have been working on it.  Explains why the PowerPoint is late.</a:t>
            </a:r>
          </a:p>
          <a:p>
            <a:endParaRPr lang="en-US" dirty="0"/>
          </a:p>
          <a:p>
            <a:endParaRPr lang="en-US" dirty="0"/>
          </a:p>
        </p:txBody>
      </p:sp>
    </p:spTree>
    <p:extLst>
      <p:ext uri="{BB962C8B-B14F-4D97-AF65-F5344CB8AC3E}">
        <p14:creationId xmlns:p14="http://schemas.microsoft.com/office/powerpoint/2010/main" val="2424353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E2F2-ABFD-4659-8E7F-C3A54A843EB6}"/>
              </a:ext>
            </a:extLst>
          </p:cNvPr>
          <p:cNvSpPr>
            <a:spLocks noGrp="1"/>
          </p:cNvSpPr>
          <p:nvPr>
            <p:ph type="title"/>
          </p:nvPr>
        </p:nvSpPr>
        <p:spPr/>
        <p:txBody>
          <a:bodyPr/>
          <a:lstStyle/>
          <a:p>
            <a:r>
              <a:rPr lang="en-US" dirty="0"/>
              <a:t>Modals Cont.</a:t>
            </a:r>
          </a:p>
        </p:txBody>
      </p:sp>
      <p:sp>
        <p:nvSpPr>
          <p:cNvPr id="3" name="Content Placeholder 2">
            <a:extLst>
              <a:ext uri="{FF2B5EF4-FFF2-40B4-BE49-F238E27FC236}">
                <a16:creationId xmlns:a16="http://schemas.microsoft.com/office/drawing/2014/main" id="{D7FBCBA8-422E-444A-97CA-9C923CE576E3}"/>
              </a:ext>
            </a:extLst>
          </p:cNvPr>
          <p:cNvSpPr>
            <a:spLocks noGrp="1"/>
          </p:cNvSpPr>
          <p:nvPr>
            <p:ph idx="1"/>
          </p:nvPr>
        </p:nvSpPr>
        <p:spPr/>
        <p:txBody>
          <a:bodyPr/>
          <a:lstStyle/>
          <a:p>
            <a:r>
              <a:rPr lang="en-US" dirty="0"/>
              <a:t>Ought—seems very archaic to children today, but was used quite often in previous generations!—expresses and obligation or likelihood. </a:t>
            </a:r>
          </a:p>
          <a:p>
            <a:pPr lvl="1"/>
            <a:r>
              <a:rPr lang="en-US" dirty="0"/>
              <a:t>You ought to read through the notes to learn about verbs.--obligation</a:t>
            </a:r>
          </a:p>
          <a:p>
            <a:pPr lvl="1"/>
            <a:r>
              <a:rPr lang="en-US" dirty="0"/>
              <a:t>The classroom ought to be quiet without students.--likelihood</a:t>
            </a:r>
          </a:p>
          <a:p>
            <a:r>
              <a:rPr lang="en-US" dirty="0"/>
              <a:t>Will and Shall express future time—stated already in tense notes</a:t>
            </a:r>
          </a:p>
          <a:p>
            <a:r>
              <a:rPr lang="en-US" dirty="0"/>
              <a:t>Should expresses recommendation, obligation, or possibility.</a:t>
            </a:r>
          </a:p>
          <a:p>
            <a:pPr lvl="1"/>
            <a:r>
              <a:rPr lang="en-US" dirty="0"/>
              <a:t>You should read my notes.—obligation</a:t>
            </a:r>
          </a:p>
          <a:p>
            <a:pPr lvl="1"/>
            <a:r>
              <a:rPr lang="en-US" dirty="0"/>
              <a:t>You should stay home to be safe.—recommendation</a:t>
            </a:r>
          </a:p>
          <a:p>
            <a:pPr lvl="1"/>
            <a:r>
              <a:rPr lang="en-US" dirty="0"/>
              <a:t>Should you have questions about my notes, please e-mail me.--possibility</a:t>
            </a:r>
          </a:p>
          <a:p>
            <a:endParaRPr lang="en-US" dirty="0"/>
          </a:p>
        </p:txBody>
      </p:sp>
    </p:spTree>
    <p:extLst>
      <p:ext uri="{BB962C8B-B14F-4D97-AF65-F5344CB8AC3E}">
        <p14:creationId xmlns:p14="http://schemas.microsoft.com/office/powerpoint/2010/main" val="762308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CE7C-E8BD-4433-A14C-45814E79E9A9}"/>
              </a:ext>
            </a:extLst>
          </p:cNvPr>
          <p:cNvSpPr>
            <a:spLocks noGrp="1"/>
          </p:cNvSpPr>
          <p:nvPr>
            <p:ph type="title"/>
          </p:nvPr>
        </p:nvSpPr>
        <p:spPr/>
        <p:txBody>
          <a:bodyPr/>
          <a:lstStyle/>
          <a:p>
            <a:r>
              <a:rPr lang="en-US" dirty="0"/>
              <a:t>Modal Cont.</a:t>
            </a:r>
          </a:p>
        </p:txBody>
      </p:sp>
      <p:sp>
        <p:nvSpPr>
          <p:cNvPr id="3" name="Content Placeholder 2">
            <a:extLst>
              <a:ext uri="{FF2B5EF4-FFF2-40B4-BE49-F238E27FC236}">
                <a16:creationId xmlns:a16="http://schemas.microsoft.com/office/drawing/2014/main" id="{D0D20007-809F-4BB5-9EAF-35D6DE09A3CC}"/>
              </a:ext>
            </a:extLst>
          </p:cNvPr>
          <p:cNvSpPr>
            <a:spLocks noGrp="1"/>
          </p:cNvSpPr>
          <p:nvPr>
            <p:ph idx="1"/>
          </p:nvPr>
        </p:nvSpPr>
        <p:spPr/>
        <p:txBody>
          <a:bodyPr>
            <a:normAutofit fontScale="92500"/>
          </a:bodyPr>
          <a:lstStyle/>
          <a:p>
            <a:r>
              <a:rPr lang="en-US" dirty="0"/>
              <a:t>Would expresses a conditional form of a verb (“If” clauses), future time in a dependent clause when the independent clause’s verb is in the past tense (toughest one to remember), or an action that is repeated in the past, an invitation or offer, or a polite request.  Lots of uses for would!</a:t>
            </a:r>
          </a:p>
          <a:p>
            <a:pPr lvl="1"/>
            <a:r>
              <a:rPr lang="en-US" dirty="0"/>
              <a:t>If the pandemic had not happened, we would have taken these notes in class.—If clause—based on the condition</a:t>
            </a:r>
          </a:p>
          <a:p>
            <a:pPr lvl="1"/>
            <a:r>
              <a:rPr lang="en-US" dirty="0"/>
              <a:t>The President promised that Congress would pass an economic stimulus bill.—independent clause and dependent clause</a:t>
            </a:r>
          </a:p>
          <a:p>
            <a:pPr lvl="1"/>
            <a:r>
              <a:rPr lang="en-US" dirty="0"/>
              <a:t>Every day I would get up and go to school.—repetitious action</a:t>
            </a:r>
          </a:p>
          <a:p>
            <a:pPr lvl="1"/>
            <a:r>
              <a:rPr lang="en-US" dirty="0"/>
              <a:t>Would you like more homework?—invitation or offer</a:t>
            </a:r>
          </a:p>
          <a:p>
            <a:pPr lvl="1"/>
            <a:r>
              <a:rPr lang="en-US" dirty="0"/>
              <a:t>Would you please respond to my e-mail and let me know you are </a:t>
            </a:r>
            <a:r>
              <a:rPr lang="en-US" dirty="0" err="1"/>
              <a:t>okay?polite</a:t>
            </a:r>
            <a:r>
              <a:rPr lang="en-US" dirty="0"/>
              <a:t> request</a:t>
            </a:r>
          </a:p>
        </p:txBody>
      </p:sp>
    </p:spTree>
    <p:extLst>
      <p:ext uri="{BB962C8B-B14F-4D97-AF65-F5344CB8AC3E}">
        <p14:creationId xmlns:p14="http://schemas.microsoft.com/office/powerpoint/2010/main" val="199166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62F2A-E51D-4FAC-8635-7C63CED637F5}"/>
              </a:ext>
            </a:extLst>
          </p:cNvPr>
          <p:cNvSpPr>
            <a:spLocks noGrp="1"/>
          </p:cNvSpPr>
          <p:nvPr>
            <p:ph type="title"/>
          </p:nvPr>
        </p:nvSpPr>
        <p:spPr/>
        <p:txBody>
          <a:bodyPr/>
          <a:lstStyle/>
          <a:p>
            <a:r>
              <a:rPr lang="en-US" dirty="0"/>
              <a:t>Present Participle</a:t>
            </a:r>
          </a:p>
        </p:txBody>
      </p:sp>
      <p:sp>
        <p:nvSpPr>
          <p:cNvPr id="3" name="Content Placeholder 2">
            <a:extLst>
              <a:ext uri="{FF2B5EF4-FFF2-40B4-BE49-F238E27FC236}">
                <a16:creationId xmlns:a16="http://schemas.microsoft.com/office/drawing/2014/main" id="{73FFD0BA-560F-49EA-BF71-C8B7C888CE9C}"/>
              </a:ext>
            </a:extLst>
          </p:cNvPr>
          <p:cNvSpPr>
            <a:spLocks noGrp="1"/>
          </p:cNvSpPr>
          <p:nvPr>
            <p:ph idx="1"/>
          </p:nvPr>
        </p:nvSpPr>
        <p:spPr>
          <a:xfrm>
            <a:off x="838200" y="1477281"/>
            <a:ext cx="10515600" cy="5015593"/>
          </a:xfrm>
        </p:spPr>
        <p:txBody>
          <a:bodyPr/>
          <a:lstStyle/>
          <a:p>
            <a:r>
              <a:rPr lang="en-US" dirty="0"/>
              <a:t>Uses a helping verb + the verb + </a:t>
            </a:r>
            <a:r>
              <a:rPr lang="en-US" dirty="0" err="1"/>
              <a:t>ing</a:t>
            </a:r>
            <a:endParaRPr lang="en-US" dirty="0"/>
          </a:p>
          <a:p>
            <a:r>
              <a:rPr lang="en-US" dirty="0"/>
              <a:t>List of helping verbs:  is, am, are, was, were, be, being, been, do, did, does, has, have, having, had, may, might, must, can, could, will, would, shall, should, ought</a:t>
            </a:r>
          </a:p>
          <a:p>
            <a:r>
              <a:rPr lang="en-US" dirty="0"/>
              <a:t>Understand that not ALL of these helping verbs will work to form the present participle—these helping verbs are used in other forms and tenses.</a:t>
            </a:r>
          </a:p>
          <a:p>
            <a:r>
              <a:rPr lang="en-US" dirty="0"/>
              <a:t>The most common helping verbs for present participle are is, am, are</a:t>
            </a:r>
          </a:p>
          <a:p>
            <a:pPr lvl="1"/>
            <a:r>
              <a:rPr lang="en-US" dirty="0"/>
              <a:t>Example:  I am walking.  He is walking. They are walking.  (Cannot use more than one helping verb).</a:t>
            </a:r>
          </a:p>
        </p:txBody>
      </p:sp>
    </p:spTree>
    <p:extLst>
      <p:ext uri="{BB962C8B-B14F-4D97-AF65-F5344CB8AC3E}">
        <p14:creationId xmlns:p14="http://schemas.microsoft.com/office/powerpoint/2010/main" val="2700011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0663-0876-4177-8241-564F2944EB5B}"/>
              </a:ext>
            </a:extLst>
          </p:cNvPr>
          <p:cNvSpPr>
            <a:spLocks noGrp="1"/>
          </p:cNvSpPr>
          <p:nvPr>
            <p:ph type="title"/>
          </p:nvPr>
        </p:nvSpPr>
        <p:spPr/>
        <p:txBody>
          <a:bodyPr/>
          <a:lstStyle/>
          <a:p>
            <a:r>
              <a:rPr lang="en-US" dirty="0"/>
              <a:t>Passive and Active Voice</a:t>
            </a:r>
          </a:p>
        </p:txBody>
      </p:sp>
      <p:sp>
        <p:nvSpPr>
          <p:cNvPr id="3" name="Content Placeholder 2">
            <a:extLst>
              <a:ext uri="{FF2B5EF4-FFF2-40B4-BE49-F238E27FC236}">
                <a16:creationId xmlns:a16="http://schemas.microsoft.com/office/drawing/2014/main" id="{669BDC35-AD11-4B74-BE36-F236D629AF6F}"/>
              </a:ext>
            </a:extLst>
          </p:cNvPr>
          <p:cNvSpPr>
            <a:spLocks noGrp="1"/>
          </p:cNvSpPr>
          <p:nvPr>
            <p:ph idx="1"/>
          </p:nvPr>
        </p:nvSpPr>
        <p:spPr/>
        <p:txBody>
          <a:bodyPr/>
          <a:lstStyle/>
          <a:p>
            <a:r>
              <a:rPr lang="en-US" dirty="0"/>
              <a:t>Voice is the form a transitive verb (verb that has a direct object) takes to tell whether the subject is the doer of the action or the receiver of the action</a:t>
            </a:r>
          </a:p>
          <a:p>
            <a:r>
              <a:rPr lang="en-US" dirty="0"/>
              <a:t>Active Voice—the subject is the doer of the action and the verb will be followed by a direct object</a:t>
            </a:r>
          </a:p>
          <a:p>
            <a:r>
              <a:rPr lang="en-US" dirty="0"/>
              <a:t>Passive Voice—the subject of the verb is the receiver of the action and there will be no direct object—cannot be a direct object</a:t>
            </a:r>
          </a:p>
          <a:p>
            <a:r>
              <a:rPr lang="en-US" dirty="0"/>
              <a:t>Remember that we want you to write in active voice—use passive sparingly—for emphasis or when you do not know who the doer of the action is/was.</a:t>
            </a:r>
          </a:p>
        </p:txBody>
      </p:sp>
    </p:spTree>
    <p:extLst>
      <p:ext uri="{BB962C8B-B14F-4D97-AF65-F5344CB8AC3E}">
        <p14:creationId xmlns:p14="http://schemas.microsoft.com/office/powerpoint/2010/main" val="38549307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6DC55-8B13-4E6F-8E7D-6134599F54F6}"/>
              </a:ext>
            </a:extLst>
          </p:cNvPr>
          <p:cNvSpPr>
            <a:spLocks noGrp="1"/>
          </p:cNvSpPr>
          <p:nvPr>
            <p:ph type="title"/>
          </p:nvPr>
        </p:nvSpPr>
        <p:spPr/>
        <p:txBody>
          <a:bodyPr/>
          <a:lstStyle/>
          <a:p>
            <a:r>
              <a:rPr lang="en-US" dirty="0"/>
              <a:t>Changing Active Voice to Passive Voice</a:t>
            </a:r>
          </a:p>
        </p:txBody>
      </p:sp>
      <p:sp>
        <p:nvSpPr>
          <p:cNvPr id="3" name="Content Placeholder 2">
            <a:extLst>
              <a:ext uri="{FF2B5EF4-FFF2-40B4-BE49-F238E27FC236}">
                <a16:creationId xmlns:a16="http://schemas.microsoft.com/office/drawing/2014/main" id="{5F181444-3863-4BB4-9A40-9FAD291C31B4}"/>
              </a:ext>
            </a:extLst>
          </p:cNvPr>
          <p:cNvSpPr>
            <a:spLocks noGrp="1"/>
          </p:cNvSpPr>
          <p:nvPr>
            <p:ph idx="1"/>
          </p:nvPr>
        </p:nvSpPr>
        <p:spPr/>
        <p:txBody>
          <a:bodyPr/>
          <a:lstStyle/>
          <a:p>
            <a:r>
              <a:rPr lang="en-US" dirty="0"/>
              <a:t>When changing either active to passive or passive to active, the first thing you have to do is know the tense of the verb in the sentence you have first.  This is CRITICAL!</a:t>
            </a:r>
          </a:p>
          <a:p>
            <a:r>
              <a:rPr lang="en-US" dirty="0"/>
              <a:t>The blazing fire destroyed the house.</a:t>
            </a:r>
          </a:p>
          <a:p>
            <a:pPr lvl="1"/>
            <a:r>
              <a:rPr lang="en-US" dirty="0"/>
              <a:t>What is the verb?  Destroyed</a:t>
            </a:r>
          </a:p>
          <a:p>
            <a:pPr lvl="1"/>
            <a:r>
              <a:rPr lang="en-US" dirty="0"/>
              <a:t>What is the tense of the verb?  There are no helping verbs, so that tells me that it is either present or past tense (start thinking this way---use those formations of the tenses in order to narrow things down).</a:t>
            </a:r>
          </a:p>
          <a:p>
            <a:pPr lvl="1"/>
            <a:r>
              <a:rPr lang="en-US" dirty="0"/>
              <a:t>Today I destroy.  Yesterday I destroyed.—the verb is past tense</a:t>
            </a:r>
          </a:p>
          <a:p>
            <a:pPr lvl="1"/>
            <a:r>
              <a:rPr lang="en-US" dirty="0"/>
              <a:t>So, now that we know the tense, we can begin the process!</a:t>
            </a:r>
          </a:p>
        </p:txBody>
      </p:sp>
    </p:spTree>
    <p:extLst>
      <p:ext uri="{BB962C8B-B14F-4D97-AF65-F5344CB8AC3E}">
        <p14:creationId xmlns:p14="http://schemas.microsoft.com/office/powerpoint/2010/main" val="1302379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F3F1-8D1D-42C8-AB31-B6D7BD3AAC9D}"/>
              </a:ext>
            </a:extLst>
          </p:cNvPr>
          <p:cNvSpPr>
            <a:spLocks noGrp="1"/>
          </p:cNvSpPr>
          <p:nvPr>
            <p:ph type="title"/>
          </p:nvPr>
        </p:nvSpPr>
        <p:spPr>
          <a:xfrm>
            <a:off x="838200" y="365125"/>
            <a:ext cx="10515600" cy="669591"/>
          </a:xfrm>
        </p:spPr>
        <p:txBody>
          <a:bodyPr>
            <a:normAutofit fontScale="90000"/>
          </a:bodyPr>
          <a:lstStyle/>
          <a:p>
            <a:r>
              <a:rPr lang="en-US" dirty="0"/>
              <a:t>The blazing fire destroyed the house.</a:t>
            </a:r>
          </a:p>
        </p:txBody>
      </p:sp>
      <p:sp>
        <p:nvSpPr>
          <p:cNvPr id="3" name="Content Placeholder 2">
            <a:extLst>
              <a:ext uri="{FF2B5EF4-FFF2-40B4-BE49-F238E27FC236}">
                <a16:creationId xmlns:a16="http://schemas.microsoft.com/office/drawing/2014/main" id="{067EB0E5-1D80-4175-8E9C-D26B281A5E4C}"/>
              </a:ext>
            </a:extLst>
          </p:cNvPr>
          <p:cNvSpPr>
            <a:spLocks noGrp="1"/>
          </p:cNvSpPr>
          <p:nvPr>
            <p:ph idx="1"/>
          </p:nvPr>
        </p:nvSpPr>
        <p:spPr>
          <a:xfrm>
            <a:off x="838200" y="1034716"/>
            <a:ext cx="10515600" cy="5142247"/>
          </a:xfrm>
        </p:spPr>
        <p:txBody>
          <a:bodyPr/>
          <a:lstStyle/>
          <a:p>
            <a:r>
              <a:rPr lang="en-US" dirty="0"/>
              <a:t>So, the setup is this:  the subject becomes the object of preposition (usually the preposition will be “by”), the verb will add a form of be:  is, am, are, was, were, be, being, been (this depends on the tense that you found the original verb to be in), and the direct object will become the new subject.  You will have to reread this many times—please do!</a:t>
            </a:r>
          </a:p>
          <a:p>
            <a:r>
              <a:rPr lang="en-US" dirty="0"/>
              <a:t>So, in essence, we will write the sentence from the end to the beginning:  </a:t>
            </a:r>
          </a:p>
          <a:p>
            <a:endParaRPr lang="en-US" dirty="0"/>
          </a:p>
          <a:p>
            <a:r>
              <a:rPr lang="en-US" dirty="0"/>
              <a:t>Ready?</a:t>
            </a:r>
          </a:p>
        </p:txBody>
      </p:sp>
    </p:spTree>
    <p:extLst>
      <p:ext uri="{BB962C8B-B14F-4D97-AF65-F5344CB8AC3E}">
        <p14:creationId xmlns:p14="http://schemas.microsoft.com/office/powerpoint/2010/main" val="575772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90ACC9-52E2-4B97-82CD-17F6FD8631C1}"/>
              </a:ext>
            </a:extLst>
          </p:cNvPr>
          <p:cNvSpPr>
            <a:spLocks noGrp="1"/>
          </p:cNvSpPr>
          <p:nvPr>
            <p:ph idx="1"/>
          </p:nvPr>
        </p:nvSpPr>
        <p:spPr>
          <a:xfrm>
            <a:off x="838200" y="565484"/>
            <a:ext cx="10515600" cy="5611479"/>
          </a:xfrm>
        </p:spPr>
        <p:txBody>
          <a:bodyPr>
            <a:normAutofit fontScale="92500" lnSpcReduction="10000"/>
          </a:bodyPr>
          <a:lstStyle/>
          <a:p>
            <a:r>
              <a:rPr lang="en-US" dirty="0"/>
              <a:t>We begin with</a:t>
            </a:r>
          </a:p>
          <a:p>
            <a:pPr lvl="1"/>
            <a:r>
              <a:rPr lang="en-US" dirty="0"/>
              <a:t>The house (DO becomes the subject—if there are adjectives, include them)</a:t>
            </a:r>
          </a:p>
          <a:p>
            <a:pPr lvl="1"/>
            <a:r>
              <a:rPr lang="en-US" dirty="0"/>
              <a:t>We determined that destroyed was past tense—now to look at the “Be” verbs</a:t>
            </a:r>
          </a:p>
          <a:p>
            <a:pPr lvl="2"/>
            <a:r>
              <a:rPr lang="en-US" dirty="0"/>
              <a:t>IS—AM—ARE </a:t>
            </a:r>
            <a:r>
              <a:rPr lang="en-US" dirty="0" err="1"/>
              <a:t>are</a:t>
            </a:r>
            <a:r>
              <a:rPr lang="en-US" dirty="0"/>
              <a:t> for present and present progressive tenses</a:t>
            </a:r>
          </a:p>
          <a:p>
            <a:pPr lvl="2"/>
            <a:r>
              <a:rPr lang="en-US" dirty="0"/>
              <a:t>WAS—WERE are for past and past progressive tenses</a:t>
            </a:r>
          </a:p>
          <a:p>
            <a:pPr lvl="2"/>
            <a:r>
              <a:rPr lang="en-US" dirty="0"/>
              <a:t>BE is for future and future progressive tenses</a:t>
            </a:r>
          </a:p>
          <a:p>
            <a:pPr lvl="2"/>
            <a:r>
              <a:rPr lang="en-US" dirty="0"/>
              <a:t>BEEN is for the three perfect (present perfect/past perfect/future perfect) tenses and the three perfect progressive (present perfect progressive/past perfect progressive/future perfect progressive) tenses</a:t>
            </a:r>
          </a:p>
          <a:p>
            <a:pPr lvl="2"/>
            <a:r>
              <a:rPr lang="en-US" dirty="0"/>
              <a:t>BEING is the progressive form for the verb “BE”</a:t>
            </a:r>
          </a:p>
          <a:p>
            <a:pPr lvl="1"/>
            <a:r>
              <a:rPr lang="en-US" dirty="0"/>
              <a:t>Mind blown yet?  </a:t>
            </a:r>
          </a:p>
          <a:p>
            <a:pPr lvl="1"/>
            <a:r>
              <a:rPr lang="en-US" dirty="0"/>
              <a:t>Since destroyed is past, I can add either was or were and past participle of the original verb.  In this case house is singular—choose the singular was.—Remember that the saying “And many times I have _____” will get you the past participle of the verb---just don’t include the H-verb (unless you are dealing with present perfect).</a:t>
            </a:r>
          </a:p>
          <a:p>
            <a:pPr lvl="1"/>
            <a:r>
              <a:rPr lang="en-US" dirty="0"/>
              <a:t>Last item is to make the subject the object of the preposition ‘by”.</a:t>
            </a:r>
          </a:p>
          <a:p>
            <a:pPr lvl="1"/>
            <a:r>
              <a:rPr lang="en-US" sz="3000" b="1" dirty="0"/>
              <a:t>The house was destroyed by the blazing fire.</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2297544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1EC3-3B0B-4DAD-B9F7-2BC0DCB36276}"/>
              </a:ext>
            </a:extLst>
          </p:cNvPr>
          <p:cNvSpPr>
            <a:spLocks noGrp="1"/>
          </p:cNvSpPr>
          <p:nvPr>
            <p:ph type="title"/>
          </p:nvPr>
        </p:nvSpPr>
        <p:spPr>
          <a:xfrm>
            <a:off x="838200" y="365126"/>
            <a:ext cx="10515600" cy="585370"/>
          </a:xfrm>
        </p:spPr>
        <p:txBody>
          <a:bodyPr>
            <a:normAutofit fontScale="90000"/>
          </a:bodyPr>
          <a:lstStyle/>
          <a:p>
            <a:r>
              <a:rPr lang="en-US" dirty="0"/>
              <a:t>Review of the steps for active to passive</a:t>
            </a:r>
          </a:p>
        </p:txBody>
      </p:sp>
      <p:sp>
        <p:nvSpPr>
          <p:cNvPr id="3" name="Content Placeholder 2">
            <a:extLst>
              <a:ext uri="{FF2B5EF4-FFF2-40B4-BE49-F238E27FC236}">
                <a16:creationId xmlns:a16="http://schemas.microsoft.com/office/drawing/2014/main" id="{DA391967-34FA-49F7-A850-148C529604B0}"/>
              </a:ext>
            </a:extLst>
          </p:cNvPr>
          <p:cNvSpPr>
            <a:spLocks noGrp="1"/>
          </p:cNvSpPr>
          <p:nvPr>
            <p:ph idx="1"/>
          </p:nvPr>
        </p:nvSpPr>
        <p:spPr>
          <a:xfrm>
            <a:off x="838200" y="1070811"/>
            <a:ext cx="10515600" cy="5106152"/>
          </a:xfrm>
        </p:spPr>
        <p:txBody>
          <a:bodyPr/>
          <a:lstStyle/>
          <a:p>
            <a:r>
              <a:rPr lang="en-US" dirty="0"/>
              <a:t>1.  Know the tense of the verb</a:t>
            </a:r>
          </a:p>
          <a:p>
            <a:r>
              <a:rPr lang="en-US" dirty="0"/>
              <a:t>2.  Begin the new sentence with the DO </a:t>
            </a:r>
          </a:p>
          <a:p>
            <a:r>
              <a:rPr lang="en-US" dirty="0"/>
              <a:t>3.  Select the correct “Be” verb that corresponds to the tense you determined in step 1 and that agrees with the new subject (singular and plural) plus the past participle.</a:t>
            </a:r>
          </a:p>
          <a:p>
            <a:r>
              <a:rPr lang="en-US" dirty="0"/>
              <a:t>4.  The original subject becomes the object of the preposition “by”.</a:t>
            </a:r>
          </a:p>
          <a:p>
            <a:endParaRPr lang="en-US" dirty="0"/>
          </a:p>
          <a:p>
            <a:r>
              <a:rPr lang="en-US" dirty="0"/>
              <a:t>What happens if the original sentence does not have a direct object?  If the sentence is active, it cannot be made passive.  If the sentence is passive, it cannot be made active</a:t>
            </a:r>
          </a:p>
        </p:txBody>
      </p:sp>
    </p:spTree>
    <p:extLst>
      <p:ext uri="{BB962C8B-B14F-4D97-AF65-F5344CB8AC3E}">
        <p14:creationId xmlns:p14="http://schemas.microsoft.com/office/powerpoint/2010/main" val="25373815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E6DA5-0BDA-4FE7-9A1D-7A6D34C03391}"/>
              </a:ext>
            </a:extLst>
          </p:cNvPr>
          <p:cNvSpPr>
            <a:spLocks noGrp="1"/>
          </p:cNvSpPr>
          <p:nvPr>
            <p:ph type="title"/>
          </p:nvPr>
        </p:nvSpPr>
        <p:spPr>
          <a:xfrm>
            <a:off x="838200" y="365126"/>
            <a:ext cx="10515600" cy="681622"/>
          </a:xfrm>
        </p:spPr>
        <p:txBody>
          <a:bodyPr>
            <a:normAutofit fontScale="90000"/>
          </a:bodyPr>
          <a:lstStyle/>
          <a:p>
            <a:r>
              <a:rPr lang="en-US" dirty="0"/>
              <a:t>Seemingly Active Voice with No Direct Object</a:t>
            </a:r>
          </a:p>
        </p:txBody>
      </p:sp>
      <p:sp>
        <p:nvSpPr>
          <p:cNvPr id="3" name="Content Placeholder 2">
            <a:extLst>
              <a:ext uri="{FF2B5EF4-FFF2-40B4-BE49-F238E27FC236}">
                <a16:creationId xmlns:a16="http://schemas.microsoft.com/office/drawing/2014/main" id="{2A3FCD7F-A37F-4115-8008-94E1AB6F53BF}"/>
              </a:ext>
            </a:extLst>
          </p:cNvPr>
          <p:cNvSpPr>
            <a:spLocks noGrp="1"/>
          </p:cNvSpPr>
          <p:nvPr>
            <p:ph idx="1"/>
          </p:nvPr>
        </p:nvSpPr>
        <p:spPr>
          <a:xfrm>
            <a:off x="838200" y="1407695"/>
            <a:ext cx="10515600" cy="4769268"/>
          </a:xfrm>
        </p:spPr>
        <p:txBody>
          <a:bodyPr/>
          <a:lstStyle/>
          <a:p>
            <a:r>
              <a:rPr lang="en-US" dirty="0"/>
              <a:t>The cat walked on the hot tin roof.</a:t>
            </a:r>
          </a:p>
          <a:p>
            <a:r>
              <a:rPr lang="en-US" dirty="0"/>
              <a:t>On the hot tin roof the cat walked.</a:t>
            </a:r>
          </a:p>
          <a:p>
            <a:r>
              <a:rPr lang="en-US" dirty="0"/>
              <a:t>On the hot tin roof walked the cat.</a:t>
            </a:r>
          </a:p>
          <a:p>
            <a:pPr lvl="1"/>
            <a:r>
              <a:rPr lang="en-US" dirty="0"/>
              <a:t>You can write this sentence three ways—all three seem active, but are Intransitive sentences using active verbs.</a:t>
            </a:r>
          </a:p>
          <a:p>
            <a:pPr lvl="1"/>
            <a:r>
              <a:rPr lang="en-US" dirty="0"/>
              <a:t>You cannot change this sentence to passive voice.</a:t>
            </a:r>
          </a:p>
        </p:txBody>
      </p:sp>
    </p:spTree>
    <p:extLst>
      <p:ext uri="{BB962C8B-B14F-4D97-AF65-F5344CB8AC3E}">
        <p14:creationId xmlns:p14="http://schemas.microsoft.com/office/powerpoint/2010/main" val="13582234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96D2-FE3A-4D50-BB35-26A572C039F3}"/>
              </a:ext>
            </a:extLst>
          </p:cNvPr>
          <p:cNvSpPr>
            <a:spLocks noGrp="1"/>
          </p:cNvSpPr>
          <p:nvPr>
            <p:ph type="title"/>
          </p:nvPr>
        </p:nvSpPr>
        <p:spPr>
          <a:xfrm>
            <a:off x="838200" y="365126"/>
            <a:ext cx="10515600" cy="633496"/>
          </a:xfrm>
        </p:spPr>
        <p:txBody>
          <a:bodyPr>
            <a:normAutofit fontScale="90000"/>
          </a:bodyPr>
          <a:lstStyle/>
          <a:p>
            <a:r>
              <a:rPr lang="en-US" dirty="0"/>
              <a:t>Changing Passive Voice to Active Voice</a:t>
            </a:r>
          </a:p>
        </p:txBody>
      </p:sp>
      <p:sp>
        <p:nvSpPr>
          <p:cNvPr id="3" name="Content Placeholder 2">
            <a:extLst>
              <a:ext uri="{FF2B5EF4-FFF2-40B4-BE49-F238E27FC236}">
                <a16:creationId xmlns:a16="http://schemas.microsoft.com/office/drawing/2014/main" id="{F98A9DC5-0071-4420-B8BE-BEE68A14446C}"/>
              </a:ext>
            </a:extLst>
          </p:cNvPr>
          <p:cNvSpPr>
            <a:spLocks noGrp="1"/>
          </p:cNvSpPr>
          <p:nvPr>
            <p:ph idx="1"/>
          </p:nvPr>
        </p:nvSpPr>
        <p:spPr>
          <a:xfrm>
            <a:off x="838200" y="1335505"/>
            <a:ext cx="10515600" cy="4841458"/>
          </a:xfrm>
        </p:spPr>
        <p:txBody>
          <a:bodyPr/>
          <a:lstStyle/>
          <a:p>
            <a:r>
              <a:rPr lang="en-US" sz="2200" dirty="0"/>
              <a:t>To change passive voice to active voice, we will just reverse the process.  Work the sentence from the end to the beginning. You will have to pay attention to the verb!</a:t>
            </a:r>
          </a:p>
          <a:p>
            <a:pPr lvl="1"/>
            <a:r>
              <a:rPr lang="en-US" sz="2200" dirty="0"/>
              <a:t>The paintings of Mrs. Harvey are admired by her students.</a:t>
            </a:r>
          </a:p>
          <a:p>
            <a:r>
              <a:rPr lang="en-US" sz="2200" dirty="0"/>
              <a:t>First, look at the verb:  are admired.  Remember that the main verb will be in past participle form—that is not a tense.  In order to determine tense, you have to look at the “Be” verb that is added.</a:t>
            </a:r>
          </a:p>
          <a:p>
            <a:r>
              <a:rPr lang="en-US" sz="2200" dirty="0"/>
              <a:t>Are is a present tense “be” verb—thus, the verb needs to be in present tense—Today I _________.  Answer:  Today I admire.</a:t>
            </a:r>
          </a:p>
          <a:p>
            <a:r>
              <a:rPr lang="en-US" sz="2200" dirty="0"/>
              <a:t>The object of preposition becomes the subject (knock off the “by” and copy.</a:t>
            </a:r>
          </a:p>
          <a:p>
            <a:pPr lvl="1"/>
            <a:r>
              <a:rPr lang="en-US" sz="2200" dirty="0"/>
              <a:t>Her students admire…</a:t>
            </a:r>
          </a:p>
          <a:p>
            <a:r>
              <a:rPr lang="en-US" sz="2200" dirty="0"/>
              <a:t>Lastly, the subject of the sentence will now be the direct object.</a:t>
            </a:r>
          </a:p>
          <a:p>
            <a:pPr lvl="1"/>
            <a:r>
              <a:rPr lang="en-US" sz="2200" dirty="0"/>
              <a:t>Her students admire the paintings of Mrs. Harvey.</a:t>
            </a:r>
          </a:p>
          <a:p>
            <a:endParaRPr lang="en-US" dirty="0"/>
          </a:p>
        </p:txBody>
      </p:sp>
    </p:spTree>
    <p:extLst>
      <p:ext uri="{BB962C8B-B14F-4D97-AF65-F5344CB8AC3E}">
        <p14:creationId xmlns:p14="http://schemas.microsoft.com/office/powerpoint/2010/main" val="35949129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0D11-4438-4FF3-9C96-FA05D72B25AA}"/>
              </a:ext>
            </a:extLst>
          </p:cNvPr>
          <p:cNvSpPr>
            <a:spLocks noGrp="1"/>
          </p:cNvSpPr>
          <p:nvPr>
            <p:ph type="title"/>
          </p:nvPr>
        </p:nvSpPr>
        <p:spPr>
          <a:xfrm>
            <a:off x="838200" y="365126"/>
            <a:ext cx="10515600" cy="513180"/>
          </a:xfrm>
        </p:spPr>
        <p:txBody>
          <a:bodyPr>
            <a:noAutofit/>
          </a:bodyPr>
          <a:lstStyle/>
          <a:p>
            <a:r>
              <a:rPr lang="en-US" sz="3200" dirty="0"/>
              <a:t>Some sentences that go beyond present and past tense</a:t>
            </a:r>
          </a:p>
        </p:txBody>
      </p:sp>
      <p:sp>
        <p:nvSpPr>
          <p:cNvPr id="3" name="Content Placeholder 2">
            <a:extLst>
              <a:ext uri="{FF2B5EF4-FFF2-40B4-BE49-F238E27FC236}">
                <a16:creationId xmlns:a16="http://schemas.microsoft.com/office/drawing/2014/main" id="{33D79A57-1C6A-4AEB-A910-2729E9D46C95}"/>
              </a:ext>
            </a:extLst>
          </p:cNvPr>
          <p:cNvSpPr>
            <a:spLocks noGrp="1"/>
          </p:cNvSpPr>
          <p:nvPr>
            <p:ph idx="1"/>
          </p:nvPr>
        </p:nvSpPr>
        <p:spPr>
          <a:xfrm>
            <a:off x="838200" y="1022684"/>
            <a:ext cx="10515600" cy="5154279"/>
          </a:xfrm>
        </p:spPr>
        <p:txBody>
          <a:bodyPr>
            <a:normAutofit lnSpcReduction="10000"/>
          </a:bodyPr>
          <a:lstStyle/>
          <a:p>
            <a:r>
              <a:rPr lang="en-US" sz="2000" dirty="0"/>
              <a:t>The rear tire must have been punctured by a nail in the driveway.  (Tough one—be methodical)</a:t>
            </a:r>
          </a:p>
          <a:p>
            <a:r>
              <a:rPr lang="en-US" sz="2000" dirty="0"/>
              <a:t>Verb—must have been punctured</a:t>
            </a:r>
          </a:p>
          <a:p>
            <a:pPr lvl="1"/>
            <a:r>
              <a:rPr lang="en-US" sz="1600" dirty="0"/>
              <a:t>Must is a helping verb—we need to keep it because it does not have anything to do with tense—it is a modal which expresses requirement or explanation.</a:t>
            </a:r>
          </a:p>
          <a:p>
            <a:pPr lvl="1"/>
            <a:r>
              <a:rPr lang="en-US" sz="1600" dirty="0"/>
              <a:t>Have tells me that I am in the perfect tense—I have an “H” verb.  Looking back through the notes, I see that have goes to the perfect tense.  </a:t>
            </a:r>
          </a:p>
          <a:p>
            <a:pPr lvl="1"/>
            <a:r>
              <a:rPr lang="en-US" sz="1600" dirty="0"/>
              <a:t>Been is the “Be” verb that has been added—I need to take this out.</a:t>
            </a:r>
          </a:p>
          <a:p>
            <a:pPr lvl="1"/>
            <a:r>
              <a:rPr lang="en-US" sz="1600" dirty="0"/>
              <a:t>Does “must have punctured” make sense as a verb phrase?  Does it match the formulation for present perfect tense? Have plus past participle?  Today I puncture.  Yesterday I punctured.  </a:t>
            </a:r>
            <a:r>
              <a:rPr lang="en-US" sz="1600" u="sng" dirty="0"/>
              <a:t>And many times I have punctured (the saying for perfect tenses)</a:t>
            </a:r>
            <a:r>
              <a:rPr lang="en-US" sz="1600" dirty="0"/>
              <a:t>.  Yes, it does.</a:t>
            </a:r>
          </a:p>
          <a:p>
            <a:pPr marL="0" indent="0">
              <a:buNone/>
            </a:pPr>
            <a:r>
              <a:rPr lang="en-US" sz="1600" dirty="0"/>
              <a:t>We have our verb, so let’s work backwards:</a:t>
            </a:r>
          </a:p>
          <a:p>
            <a:pPr marL="0" indent="0">
              <a:buNone/>
            </a:pPr>
            <a:r>
              <a:rPr lang="en-US" sz="1600" dirty="0"/>
              <a:t>Get rid of “by”</a:t>
            </a:r>
          </a:p>
          <a:p>
            <a:pPr marL="0" indent="0">
              <a:buNone/>
            </a:pPr>
            <a:r>
              <a:rPr lang="en-US" sz="1600" dirty="0"/>
              <a:t>	A nail in the driveway </a:t>
            </a:r>
          </a:p>
          <a:p>
            <a:pPr marL="0" indent="0">
              <a:buNone/>
            </a:pPr>
            <a:r>
              <a:rPr lang="en-US" sz="1600" dirty="0"/>
              <a:t>Add your verb</a:t>
            </a:r>
          </a:p>
          <a:p>
            <a:pPr marL="0" indent="0">
              <a:buNone/>
            </a:pPr>
            <a:r>
              <a:rPr lang="en-US" sz="1600" dirty="0"/>
              <a:t>	A nail in the driveway must have punctured</a:t>
            </a:r>
          </a:p>
          <a:p>
            <a:pPr marL="0" indent="0">
              <a:buNone/>
            </a:pPr>
            <a:r>
              <a:rPr lang="en-US" sz="1600" dirty="0"/>
              <a:t>Turn the subject into the direct object</a:t>
            </a:r>
          </a:p>
          <a:p>
            <a:pPr marL="0" indent="0">
              <a:buNone/>
            </a:pPr>
            <a:r>
              <a:rPr lang="en-US" sz="1600" dirty="0"/>
              <a:t>	A nail in the driveway must have punctured the rear tire.</a:t>
            </a:r>
            <a:endParaRPr lang="en-US" sz="2000" dirty="0"/>
          </a:p>
          <a:p>
            <a:endParaRPr lang="en-US" sz="2000" dirty="0"/>
          </a:p>
        </p:txBody>
      </p:sp>
    </p:spTree>
    <p:extLst>
      <p:ext uri="{BB962C8B-B14F-4D97-AF65-F5344CB8AC3E}">
        <p14:creationId xmlns:p14="http://schemas.microsoft.com/office/powerpoint/2010/main" val="5503207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810B-C9CE-47CC-9C45-DE17252BEE82}"/>
              </a:ext>
            </a:extLst>
          </p:cNvPr>
          <p:cNvSpPr>
            <a:spLocks noGrp="1"/>
          </p:cNvSpPr>
          <p:nvPr>
            <p:ph type="title"/>
          </p:nvPr>
        </p:nvSpPr>
        <p:spPr>
          <a:xfrm>
            <a:off x="838200" y="365125"/>
            <a:ext cx="10515600" cy="4892675"/>
          </a:xfrm>
        </p:spPr>
        <p:txBody>
          <a:bodyPr/>
          <a:lstStyle/>
          <a:p>
            <a:r>
              <a:rPr lang="en-US" dirty="0"/>
              <a:t>It’s not easy.  Take your time.  Be methodical and use your notes.  Go step by step.  Do not guess—you will mess up the tense of the original sentence if you guess.</a:t>
            </a:r>
          </a:p>
        </p:txBody>
      </p:sp>
    </p:spTree>
    <p:extLst>
      <p:ext uri="{BB962C8B-B14F-4D97-AF65-F5344CB8AC3E}">
        <p14:creationId xmlns:p14="http://schemas.microsoft.com/office/powerpoint/2010/main" val="18242576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429E-95F5-4EB7-A64B-486BA198FF23}"/>
              </a:ext>
            </a:extLst>
          </p:cNvPr>
          <p:cNvSpPr>
            <a:spLocks noGrp="1"/>
          </p:cNvSpPr>
          <p:nvPr>
            <p:ph type="title"/>
          </p:nvPr>
        </p:nvSpPr>
        <p:spPr/>
        <p:txBody>
          <a:bodyPr/>
          <a:lstStyle/>
          <a:p>
            <a:r>
              <a:rPr lang="en-US" dirty="0"/>
              <a:t>Mood—Form that the verb takes to tell the attitude of the person using the verb</a:t>
            </a:r>
          </a:p>
        </p:txBody>
      </p:sp>
      <p:sp>
        <p:nvSpPr>
          <p:cNvPr id="3" name="Content Placeholder 2">
            <a:extLst>
              <a:ext uri="{FF2B5EF4-FFF2-40B4-BE49-F238E27FC236}">
                <a16:creationId xmlns:a16="http://schemas.microsoft.com/office/drawing/2014/main" id="{2D487A6D-1323-46E7-930E-F747FC6E6B94}"/>
              </a:ext>
            </a:extLst>
          </p:cNvPr>
          <p:cNvSpPr>
            <a:spLocks noGrp="1"/>
          </p:cNvSpPr>
          <p:nvPr>
            <p:ph idx="1"/>
          </p:nvPr>
        </p:nvSpPr>
        <p:spPr/>
        <p:txBody>
          <a:bodyPr>
            <a:normAutofit fontScale="92500"/>
          </a:bodyPr>
          <a:lstStyle/>
          <a:p>
            <a:r>
              <a:rPr lang="en-US" dirty="0"/>
              <a:t>In other words, your choice of words gives away your ‘</a:t>
            </a:r>
            <a:r>
              <a:rPr lang="en-US" dirty="0" err="1"/>
              <a:t>tude</a:t>
            </a:r>
            <a:r>
              <a:rPr lang="en-US" dirty="0"/>
              <a:t>!</a:t>
            </a:r>
          </a:p>
          <a:p>
            <a:r>
              <a:rPr lang="en-US" dirty="0"/>
              <a:t>We have three moods to work with:</a:t>
            </a:r>
          </a:p>
          <a:p>
            <a:pPr lvl="1"/>
            <a:r>
              <a:rPr lang="en-US" dirty="0"/>
              <a:t>Indicative Mood—you want to express a fact, an opinion, or ask a question.  In other words—90% of the sentences we use in daily conversation and writing!</a:t>
            </a:r>
          </a:p>
          <a:p>
            <a:pPr lvl="1"/>
            <a:r>
              <a:rPr lang="en-US" dirty="0"/>
              <a:t>Imperative Mood—you want to express a direct command or request.  (Shut the door.  Please shut the door.)</a:t>
            </a:r>
          </a:p>
          <a:p>
            <a:pPr lvl="1"/>
            <a:r>
              <a:rPr lang="en-US" dirty="0"/>
              <a:t>Subjunctive Mood—expresses a suggestion, a necessity, a condition contrary to fact, or a wish.  </a:t>
            </a:r>
          </a:p>
          <a:p>
            <a:pPr lvl="2"/>
            <a:r>
              <a:rPr lang="en-US" dirty="0"/>
              <a:t>I suggest you do your work.  You should try this. –both express a suggestion</a:t>
            </a:r>
          </a:p>
          <a:p>
            <a:pPr lvl="2"/>
            <a:r>
              <a:rPr lang="en-US" dirty="0"/>
              <a:t>It is essential that you do the work.  It is required for a grade.—necessity</a:t>
            </a:r>
          </a:p>
          <a:p>
            <a:pPr lvl="2"/>
            <a:r>
              <a:rPr lang="en-US" dirty="0"/>
              <a:t>If I were you,…---always a condition contrary to fact—I can never be you!</a:t>
            </a:r>
          </a:p>
          <a:p>
            <a:pPr lvl="2"/>
            <a:r>
              <a:rPr lang="en-US" dirty="0"/>
              <a:t>I wish you all were here!—expresses a wish—usually a form of the verb wish is used</a:t>
            </a:r>
          </a:p>
        </p:txBody>
      </p:sp>
    </p:spTree>
    <p:extLst>
      <p:ext uri="{BB962C8B-B14F-4D97-AF65-F5344CB8AC3E}">
        <p14:creationId xmlns:p14="http://schemas.microsoft.com/office/powerpoint/2010/main" val="22505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CEA7D-42E1-4571-94F2-DD2CC472968E}"/>
              </a:ext>
            </a:extLst>
          </p:cNvPr>
          <p:cNvSpPr>
            <a:spLocks noGrp="1"/>
          </p:cNvSpPr>
          <p:nvPr>
            <p:ph type="title"/>
          </p:nvPr>
        </p:nvSpPr>
        <p:spPr/>
        <p:txBody>
          <a:bodyPr/>
          <a:lstStyle/>
          <a:p>
            <a:r>
              <a:rPr lang="en-US" dirty="0"/>
              <a:t>Past Tense</a:t>
            </a:r>
          </a:p>
        </p:txBody>
      </p:sp>
      <p:sp>
        <p:nvSpPr>
          <p:cNvPr id="3" name="Content Placeholder 2">
            <a:extLst>
              <a:ext uri="{FF2B5EF4-FFF2-40B4-BE49-F238E27FC236}">
                <a16:creationId xmlns:a16="http://schemas.microsoft.com/office/drawing/2014/main" id="{CFAB54D4-8112-4672-8DAA-0CCB5AA61246}"/>
              </a:ext>
            </a:extLst>
          </p:cNvPr>
          <p:cNvSpPr>
            <a:spLocks noGrp="1"/>
          </p:cNvSpPr>
          <p:nvPr>
            <p:ph idx="1"/>
          </p:nvPr>
        </p:nvSpPr>
        <p:spPr/>
        <p:txBody>
          <a:bodyPr/>
          <a:lstStyle/>
          <a:p>
            <a:r>
              <a:rPr lang="en-US" dirty="0"/>
              <a:t>Past Tense is formed with the root verb + “d” or “ed” on regular verbs.  With irregular verbs, there is no set pattern; it must be memorized.</a:t>
            </a:r>
          </a:p>
          <a:p>
            <a:r>
              <a:rPr lang="en-US" dirty="0"/>
              <a:t>For the irregular verbs, the majority of them you have heard before or read before, so you will know them.  There are some, however, that we use informally that are not correct.  When in doubt, consult a dictionary.</a:t>
            </a:r>
          </a:p>
          <a:p>
            <a:r>
              <a:rPr lang="en-US" dirty="0"/>
              <a:t>Saying for the past tense:  “Yesterday, I ________.”</a:t>
            </a:r>
          </a:p>
          <a:p>
            <a:pPr lvl="1"/>
            <a:r>
              <a:rPr lang="en-US" dirty="0"/>
              <a:t>Examples:  Yesterday, I walked.  Yesterday, I bought.  Yesterday, I cut.</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598900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E4F3-1E81-423A-A872-389DA47AEC16}"/>
              </a:ext>
            </a:extLst>
          </p:cNvPr>
          <p:cNvSpPr>
            <a:spLocks noGrp="1"/>
          </p:cNvSpPr>
          <p:nvPr>
            <p:ph type="title"/>
          </p:nvPr>
        </p:nvSpPr>
        <p:spPr/>
        <p:txBody>
          <a:bodyPr/>
          <a:lstStyle/>
          <a:p>
            <a:r>
              <a:rPr lang="en-US" dirty="0" err="1"/>
              <a:t>Donesoville</a:t>
            </a:r>
            <a:r>
              <a:rPr lang="en-US" dirty="0"/>
              <a:t>!</a:t>
            </a:r>
          </a:p>
        </p:txBody>
      </p:sp>
      <p:sp>
        <p:nvSpPr>
          <p:cNvPr id="3" name="Content Placeholder 2">
            <a:extLst>
              <a:ext uri="{FF2B5EF4-FFF2-40B4-BE49-F238E27FC236}">
                <a16:creationId xmlns:a16="http://schemas.microsoft.com/office/drawing/2014/main" id="{19E50885-D71B-4087-A209-4158776E3E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3915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5F738-DBC7-4639-8F6C-83447787F190}"/>
              </a:ext>
            </a:extLst>
          </p:cNvPr>
          <p:cNvSpPr>
            <a:spLocks noGrp="1"/>
          </p:cNvSpPr>
          <p:nvPr>
            <p:ph type="title"/>
          </p:nvPr>
        </p:nvSpPr>
        <p:spPr/>
        <p:txBody>
          <a:bodyPr/>
          <a:lstStyle/>
          <a:p>
            <a:r>
              <a:rPr lang="en-US" dirty="0"/>
              <a:t>Past Participle</a:t>
            </a:r>
          </a:p>
        </p:txBody>
      </p:sp>
      <p:sp>
        <p:nvSpPr>
          <p:cNvPr id="3" name="Content Placeholder 2">
            <a:extLst>
              <a:ext uri="{FF2B5EF4-FFF2-40B4-BE49-F238E27FC236}">
                <a16:creationId xmlns:a16="http://schemas.microsoft.com/office/drawing/2014/main" id="{2F87D925-50C1-438E-86A5-E9AF46242256}"/>
              </a:ext>
            </a:extLst>
          </p:cNvPr>
          <p:cNvSpPr>
            <a:spLocks noGrp="1"/>
          </p:cNvSpPr>
          <p:nvPr>
            <p:ph idx="1"/>
          </p:nvPr>
        </p:nvSpPr>
        <p:spPr>
          <a:xfrm>
            <a:off x="838200" y="1465943"/>
            <a:ext cx="10515600" cy="4711020"/>
          </a:xfrm>
        </p:spPr>
        <p:txBody>
          <a:bodyPr>
            <a:normAutofit lnSpcReduction="10000"/>
          </a:bodyPr>
          <a:lstStyle/>
          <a:p>
            <a:r>
              <a:rPr lang="en-US" dirty="0"/>
              <a:t>The past participle is a form that regularly mimics the past tense, it just needs a helping verb to get there.  That means that if you know the past tense, you likely know the past participle. </a:t>
            </a:r>
          </a:p>
          <a:p>
            <a:r>
              <a:rPr lang="en-US" dirty="0"/>
              <a:t>More often than not, the past participle will use an “H” helping verb:  has, have, had.</a:t>
            </a:r>
          </a:p>
          <a:p>
            <a:r>
              <a:rPr lang="en-US" dirty="0"/>
              <a:t>Sometimes, past participle can be formed with the “Be” verbs:  is, am, are, was, were, (be, being, been).  This moves your sentence into passive voice---be careful with that, as it should be used sparingly.</a:t>
            </a:r>
          </a:p>
          <a:p>
            <a:r>
              <a:rPr lang="en-US" dirty="0"/>
              <a:t>Saying for past participle: “And many times I have _________.”</a:t>
            </a:r>
          </a:p>
          <a:p>
            <a:pPr marL="0" indent="0">
              <a:buNone/>
            </a:pPr>
            <a:r>
              <a:rPr lang="en-US" dirty="0"/>
              <a:t>	And many times I have played.  And many times he has played. And many times they have played.</a:t>
            </a:r>
          </a:p>
        </p:txBody>
      </p:sp>
    </p:spTree>
    <p:extLst>
      <p:ext uri="{BB962C8B-B14F-4D97-AF65-F5344CB8AC3E}">
        <p14:creationId xmlns:p14="http://schemas.microsoft.com/office/powerpoint/2010/main" val="404160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F3300-111C-4AA7-B088-98C6A06F852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3E95A607-A59B-4CBB-BCF1-66031F616455}"/>
              </a:ext>
            </a:extLst>
          </p:cNvPr>
          <p:cNvSpPr>
            <a:spLocks noGrp="1"/>
          </p:cNvSpPr>
          <p:nvPr>
            <p:ph idx="1"/>
          </p:nvPr>
        </p:nvSpPr>
        <p:spPr>
          <a:xfrm>
            <a:off x="838200" y="1291771"/>
            <a:ext cx="10515600" cy="5201104"/>
          </a:xfrm>
        </p:spPr>
        <p:txBody>
          <a:bodyPr>
            <a:normAutofit fontScale="92500"/>
          </a:bodyPr>
          <a:lstStyle/>
          <a:p>
            <a:r>
              <a:rPr lang="en-US" dirty="0"/>
              <a:t>Regular verb—most verbs</a:t>
            </a:r>
          </a:p>
          <a:p>
            <a:pPr lvl="1"/>
            <a:r>
              <a:rPr lang="en-US" dirty="0"/>
              <a:t>Today, I talk.  Today, I am talking, Yesterday, I talked.  And many times I had talked.</a:t>
            </a:r>
          </a:p>
          <a:p>
            <a:r>
              <a:rPr lang="en-US" dirty="0"/>
              <a:t>Irregular verb</a:t>
            </a:r>
          </a:p>
          <a:p>
            <a:pPr lvl="1"/>
            <a:r>
              <a:rPr lang="en-US" dirty="0"/>
              <a:t>Today, I buy.  Today, I am buying.  Yesterday, I bought.  And many times I had bought.</a:t>
            </a:r>
          </a:p>
          <a:p>
            <a:r>
              <a:rPr lang="en-US" dirty="0"/>
              <a:t>Really Irregular verb</a:t>
            </a:r>
          </a:p>
          <a:p>
            <a:pPr lvl="1"/>
            <a:r>
              <a:rPr lang="en-US" dirty="0"/>
              <a:t>Today, I put.  Today, I am putting.  Yesterday, I put.  And many times I had put.</a:t>
            </a:r>
          </a:p>
          <a:p>
            <a:r>
              <a:rPr lang="en-US" dirty="0"/>
              <a:t>There are verbs that we use wrong on a consistent basis:</a:t>
            </a:r>
          </a:p>
          <a:p>
            <a:pPr lvl="1"/>
            <a:r>
              <a:rPr lang="en-US" dirty="0"/>
              <a:t>Use—I </a:t>
            </a:r>
            <a:r>
              <a:rPr lang="en-US" b="1" dirty="0"/>
              <a:t>use</a:t>
            </a:r>
            <a:r>
              <a:rPr lang="en-US" dirty="0"/>
              <a:t> to live in Hettinger.  </a:t>
            </a:r>
            <a:r>
              <a:rPr lang="en-US" b="1" u="sng" dirty="0"/>
              <a:t>NO</a:t>
            </a:r>
            <a:r>
              <a:rPr lang="en-US" dirty="0"/>
              <a:t>.  I </a:t>
            </a:r>
            <a:r>
              <a:rPr lang="en-US" b="1" dirty="0"/>
              <a:t>used</a:t>
            </a:r>
            <a:r>
              <a:rPr lang="en-US" dirty="0"/>
              <a:t> to live in Hettinger.</a:t>
            </a:r>
          </a:p>
          <a:p>
            <a:pPr lvl="1"/>
            <a:r>
              <a:rPr lang="en-US" dirty="0"/>
              <a:t>Suppose—Are you </a:t>
            </a:r>
            <a:r>
              <a:rPr lang="en-US" b="1" dirty="0"/>
              <a:t>suppose</a:t>
            </a:r>
            <a:r>
              <a:rPr lang="en-US" dirty="0"/>
              <a:t> to read these.  </a:t>
            </a:r>
            <a:r>
              <a:rPr lang="en-US" b="1" u="sng" dirty="0"/>
              <a:t>NO</a:t>
            </a:r>
            <a:r>
              <a:rPr lang="en-US" dirty="0"/>
              <a:t>.  Are you </a:t>
            </a:r>
            <a:r>
              <a:rPr lang="en-US" b="1" dirty="0"/>
              <a:t>supposed</a:t>
            </a:r>
            <a:r>
              <a:rPr lang="en-US" dirty="0"/>
              <a:t> to read these.</a:t>
            </a:r>
          </a:p>
          <a:p>
            <a:pPr lvl="1"/>
            <a:r>
              <a:rPr lang="en-US" dirty="0"/>
              <a:t>Ask—I </a:t>
            </a:r>
            <a:r>
              <a:rPr lang="en-US" b="1" dirty="0"/>
              <a:t>ask</a:t>
            </a:r>
            <a:r>
              <a:rPr lang="en-US" dirty="0"/>
              <a:t> you to take home your books.  </a:t>
            </a:r>
            <a:r>
              <a:rPr lang="en-US" b="1" u="sng" dirty="0"/>
              <a:t>No</a:t>
            </a:r>
            <a:r>
              <a:rPr lang="en-US" dirty="0"/>
              <a:t>.  I </a:t>
            </a:r>
            <a:r>
              <a:rPr lang="en-US" b="1" dirty="0"/>
              <a:t>asked</a:t>
            </a:r>
            <a:r>
              <a:rPr lang="en-US" dirty="0"/>
              <a:t> you to take home your books.  (This is usually a lack of pronunciation—we know it is asked; we just don’t pronounce the “ed”.)</a:t>
            </a:r>
          </a:p>
        </p:txBody>
      </p:sp>
    </p:spTree>
    <p:extLst>
      <p:ext uri="{BB962C8B-B14F-4D97-AF65-F5344CB8AC3E}">
        <p14:creationId xmlns:p14="http://schemas.microsoft.com/office/powerpoint/2010/main" val="262703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C9F3-C103-4042-B9DB-88EB86922568}"/>
              </a:ext>
            </a:extLst>
          </p:cNvPr>
          <p:cNvSpPr>
            <a:spLocks noGrp="1"/>
          </p:cNvSpPr>
          <p:nvPr>
            <p:ph type="title"/>
          </p:nvPr>
        </p:nvSpPr>
        <p:spPr/>
        <p:txBody>
          <a:bodyPr/>
          <a:lstStyle/>
          <a:p>
            <a:r>
              <a:rPr lang="en-US" dirty="0"/>
              <a:t>A Few Irregular Verbs with Alternative Past/Past Participle Endings</a:t>
            </a:r>
          </a:p>
        </p:txBody>
      </p:sp>
      <p:sp>
        <p:nvSpPr>
          <p:cNvPr id="3" name="Content Placeholder 2">
            <a:extLst>
              <a:ext uri="{FF2B5EF4-FFF2-40B4-BE49-F238E27FC236}">
                <a16:creationId xmlns:a16="http://schemas.microsoft.com/office/drawing/2014/main" id="{DD38D962-DDEE-4403-BE49-91C4B54DAEF5}"/>
              </a:ext>
            </a:extLst>
          </p:cNvPr>
          <p:cNvSpPr>
            <a:spLocks noGrp="1"/>
          </p:cNvSpPr>
          <p:nvPr>
            <p:ph idx="1"/>
          </p:nvPr>
        </p:nvSpPr>
        <p:spPr/>
        <p:txBody>
          <a:bodyPr>
            <a:normAutofit fontScale="92500" lnSpcReduction="10000"/>
          </a:bodyPr>
          <a:lstStyle/>
          <a:p>
            <a:r>
              <a:rPr lang="en-US" dirty="0"/>
              <a:t>This is an are where the dictionary can be your best friend!</a:t>
            </a:r>
          </a:p>
          <a:p>
            <a:r>
              <a:rPr lang="en-US" dirty="0"/>
              <a:t>Burn—Today, I burn.  Today, I am burning.  Yesterday, I burned or burnt.  And many times I have burned or burnt.</a:t>
            </a:r>
          </a:p>
          <a:p>
            <a:r>
              <a:rPr lang="en-US" dirty="0"/>
              <a:t>Leap—Today, I leap.  Today, I am leaping.  Yesterday, I leaped or leapt.  And many times I have leaped or leapt.</a:t>
            </a:r>
          </a:p>
          <a:p>
            <a:r>
              <a:rPr lang="en-US" dirty="0"/>
              <a:t>Dream—Today, I dream.  Today, I am dreaming.  Yesterday, I dreamed or dreamt.  And many times I have dreamed or dreamt.</a:t>
            </a:r>
          </a:p>
          <a:p>
            <a:r>
              <a:rPr lang="en-US" dirty="0"/>
              <a:t>Mean—Today, I mean.  Today, I am meaning.  Yesterday, I meant.  And many times I have meant.</a:t>
            </a:r>
          </a:p>
          <a:p>
            <a:r>
              <a:rPr lang="en-US" dirty="0"/>
              <a:t>Deal—Today, I deal.  Today, I am dealing.  Yesterday, I dealt.  And many times I have dealt.</a:t>
            </a:r>
          </a:p>
        </p:txBody>
      </p:sp>
    </p:spTree>
    <p:extLst>
      <p:ext uri="{BB962C8B-B14F-4D97-AF65-F5344CB8AC3E}">
        <p14:creationId xmlns:p14="http://schemas.microsoft.com/office/powerpoint/2010/main" val="2444074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A795-1825-49E8-8690-9491AA54039A}"/>
              </a:ext>
            </a:extLst>
          </p:cNvPr>
          <p:cNvSpPr>
            <a:spLocks noGrp="1"/>
          </p:cNvSpPr>
          <p:nvPr>
            <p:ph type="title"/>
          </p:nvPr>
        </p:nvSpPr>
        <p:spPr/>
        <p:txBody>
          <a:bodyPr/>
          <a:lstStyle/>
          <a:p>
            <a:r>
              <a:rPr lang="en-US" dirty="0"/>
              <a:t>The best advice for Principle Parts</a:t>
            </a:r>
          </a:p>
        </p:txBody>
      </p:sp>
      <p:sp>
        <p:nvSpPr>
          <p:cNvPr id="3" name="Content Placeholder 2">
            <a:extLst>
              <a:ext uri="{FF2B5EF4-FFF2-40B4-BE49-F238E27FC236}">
                <a16:creationId xmlns:a16="http://schemas.microsoft.com/office/drawing/2014/main" id="{4C17C894-38AE-499C-922B-134C62E35884}"/>
              </a:ext>
            </a:extLst>
          </p:cNvPr>
          <p:cNvSpPr>
            <a:spLocks noGrp="1"/>
          </p:cNvSpPr>
          <p:nvPr>
            <p:ph idx="1"/>
          </p:nvPr>
        </p:nvSpPr>
        <p:spPr/>
        <p:txBody>
          <a:bodyPr/>
          <a:lstStyle/>
          <a:p>
            <a:r>
              <a:rPr lang="en-US" dirty="0"/>
              <a:t>Use the sayings:</a:t>
            </a:r>
          </a:p>
          <a:p>
            <a:r>
              <a:rPr lang="en-US" dirty="0"/>
              <a:t>Today, I ________</a:t>
            </a:r>
          </a:p>
          <a:p>
            <a:r>
              <a:rPr lang="en-US" dirty="0"/>
              <a:t>Today, I am _________(</a:t>
            </a:r>
            <a:r>
              <a:rPr lang="en-US" dirty="0" err="1"/>
              <a:t>ing</a:t>
            </a:r>
            <a:r>
              <a:rPr lang="en-US" dirty="0"/>
              <a:t>)</a:t>
            </a:r>
          </a:p>
          <a:p>
            <a:r>
              <a:rPr lang="en-US" dirty="0"/>
              <a:t>Yesterday, I _________(d, ed, </a:t>
            </a:r>
            <a:r>
              <a:rPr lang="en-US" dirty="0" err="1"/>
              <a:t>n,en,t</a:t>
            </a:r>
            <a:r>
              <a:rPr lang="en-US" dirty="0"/>
              <a:t> usual endings)</a:t>
            </a:r>
          </a:p>
          <a:p>
            <a:r>
              <a:rPr lang="en-US" dirty="0"/>
              <a:t>And many times I have ___________ (usually the same as the verb for past tense saying)</a:t>
            </a:r>
          </a:p>
          <a:p>
            <a:r>
              <a:rPr lang="en-US" dirty="0"/>
              <a:t>Try it with these irregular verbs:  bend, send, catch.</a:t>
            </a:r>
          </a:p>
          <a:p>
            <a:r>
              <a:rPr lang="en-US" dirty="0"/>
              <a:t>Try it with these irregular verbs that do not follow any pattern:  sing, go, fly, set, drink, cost.</a:t>
            </a:r>
          </a:p>
        </p:txBody>
      </p:sp>
    </p:spTree>
    <p:extLst>
      <p:ext uri="{BB962C8B-B14F-4D97-AF65-F5344CB8AC3E}">
        <p14:creationId xmlns:p14="http://schemas.microsoft.com/office/powerpoint/2010/main" val="494478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40796</TotalTime>
  <Words>5563</Words>
  <Application>Microsoft Office PowerPoint</Application>
  <PresentationFormat>Widescreen</PresentationFormat>
  <Paragraphs>330</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Chapter 18</vt:lpstr>
      <vt:lpstr>The Principle Parts of Verbs</vt:lpstr>
      <vt:lpstr>Base Form—Root Verb and Present Tense of a Verb</vt:lpstr>
      <vt:lpstr>Present Participle</vt:lpstr>
      <vt:lpstr>Past Tense</vt:lpstr>
      <vt:lpstr>Past Participle</vt:lpstr>
      <vt:lpstr>Examples</vt:lpstr>
      <vt:lpstr>A Few Irregular Verbs with Alternative Past/Past Participle Endings</vt:lpstr>
      <vt:lpstr>The best advice for Principle Parts</vt:lpstr>
      <vt:lpstr>Your answers—Page 577-579</vt:lpstr>
      <vt:lpstr>The Six Troublesome Verbs</vt:lpstr>
      <vt:lpstr>Lie vs Lay</vt:lpstr>
      <vt:lpstr>Continued…</vt:lpstr>
      <vt:lpstr>Continued…</vt:lpstr>
      <vt:lpstr>Sit vs Set</vt:lpstr>
      <vt:lpstr>Continued…</vt:lpstr>
      <vt:lpstr>Continued…</vt:lpstr>
      <vt:lpstr>Rise vs Raise</vt:lpstr>
      <vt:lpstr>Continued…</vt:lpstr>
      <vt:lpstr>Continued…</vt:lpstr>
      <vt:lpstr>Enough for today!</vt:lpstr>
      <vt:lpstr>Tense</vt:lpstr>
      <vt:lpstr>Three Basic Tenses Present—Past--Future</vt:lpstr>
      <vt:lpstr>Present and Past Emphatic Form</vt:lpstr>
      <vt:lpstr>The Perfect Tenses Present Perfect—Past Perfect—Future Perfect</vt:lpstr>
      <vt:lpstr>Perfect Tenses Examples</vt:lpstr>
      <vt:lpstr>The Progressive Tenses Present/Past/Future Progressive</vt:lpstr>
      <vt:lpstr>Perfect Progressives</vt:lpstr>
      <vt:lpstr>Specific Uses of Tense—Present Tense</vt:lpstr>
      <vt:lpstr>Past Tense Use</vt:lpstr>
      <vt:lpstr>Future Tense Uses</vt:lpstr>
      <vt:lpstr>Present Perfect Tense Uses</vt:lpstr>
      <vt:lpstr>Past Perfect Uses</vt:lpstr>
      <vt:lpstr>Future Perfect Uses</vt:lpstr>
      <vt:lpstr>Consistency of Tense</vt:lpstr>
      <vt:lpstr>Modals Helping (Auxiliary) Verbs</vt:lpstr>
      <vt:lpstr>Modals Cont.</vt:lpstr>
      <vt:lpstr>Modals Cont.</vt:lpstr>
      <vt:lpstr>Modal Cont.</vt:lpstr>
      <vt:lpstr>Passive and Active Voice</vt:lpstr>
      <vt:lpstr>Changing Active Voice to Passive Voice</vt:lpstr>
      <vt:lpstr>The blazing fire destroyed the house.</vt:lpstr>
      <vt:lpstr>PowerPoint Presentation</vt:lpstr>
      <vt:lpstr>Review of the steps for active to passive</vt:lpstr>
      <vt:lpstr>Seemingly Active Voice with No Direct Object</vt:lpstr>
      <vt:lpstr>Changing Passive Voice to Active Voice</vt:lpstr>
      <vt:lpstr>Some sentences that go beyond present and past tense</vt:lpstr>
      <vt:lpstr>It’s not easy.  Take your time.  Be methodical and use your notes.  Go step by step.  Do not guess—you will mess up the tense of the original sentence if you guess.</vt:lpstr>
      <vt:lpstr>Mood—Form that the verb takes to tell the attitude of the person using the verb</vt:lpstr>
      <vt:lpstr>Donesoville!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dc:title>
  <dc:creator>Lisa Anson</dc:creator>
  <cp:lastModifiedBy>Lisa Anson</cp:lastModifiedBy>
  <cp:revision>42</cp:revision>
  <dcterms:created xsi:type="dcterms:W3CDTF">2020-03-20T20:53:19Z</dcterms:created>
  <dcterms:modified xsi:type="dcterms:W3CDTF">2020-04-18T04:49:20Z</dcterms:modified>
</cp:coreProperties>
</file>